
<file path=[Content_Types].xml><?xml version="1.0" encoding="utf-8"?>
<Types xmlns="http://schemas.openxmlformats.org/package/2006/content-types">
  <Default Extension="png" ContentType="image/png"/>
  <Default Extension="webm" ContentType="video/webm"/>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5"/>
  </p:notesMasterIdLst>
  <p:sldIdLst>
    <p:sldId id="256" r:id="rId2"/>
    <p:sldId id="264" r:id="rId3"/>
    <p:sldId id="265" r:id="rId4"/>
    <p:sldId id="260" r:id="rId5"/>
    <p:sldId id="266" r:id="rId6"/>
    <p:sldId id="267" r:id="rId7"/>
    <p:sldId id="269" r:id="rId8"/>
    <p:sldId id="268" r:id="rId9"/>
    <p:sldId id="270" r:id="rId10"/>
    <p:sldId id="280" r:id="rId11"/>
    <p:sldId id="275" r:id="rId12"/>
    <p:sldId id="277" r:id="rId13"/>
    <p:sldId id="279"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Cambria Math" panose="02040503050406030204" pitchFamily="18" charset="0"/>
      <p:regular r:id="rId20"/>
    </p:embeddedFont>
    <p:embeddedFont>
      <p:font typeface="Lato" panose="020F0502020204030203" pitchFamily="34" charset="0"/>
      <p:regular r:id="rId21"/>
      <p:bold r:id="rId22"/>
      <p:italic r:id="rId23"/>
      <p:boldItalic r:id="rId24"/>
    </p:embeddedFont>
    <p:embeddedFont>
      <p:font typeface="Lato Black" panose="020F0A02020204030203" pitchFamily="34" charset="0"/>
      <p:bold r:id="rId25"/>
      <p:italic r:id="rId26"/>
      <p:boldItalic r:id="rId27"/>
    </p:embeddedFont>
    <p:embeddedFont>
      <p:font typeface="Lato Light" panose="020F0302020204030203" pitchFamily="34" charset="0"/>
      <p:regular r:id="rId28"/>
      <p:italic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455" userDrawn="1">
          <p15:clr>
            <a:srgbClr val="A4A3A4"/>
          </p15:clr>
        </p15:guide>
        <p15:guide id="3" pos="420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62" autoAdjust="0"/>
    <p:restoredTop sz="94660"/>
  </p:normalViewPr>
  <p:slideViewPr>
    <p:cSldViewPr>
      <p:cViewPr varScale="1">
        <p:scale>
          <a:sx n="134" d="100"/>
          <a:sy n="134" d="100"/>
        </p:scale>
        <p:origin x="132" y="222"/>
      </p:cViewPr>
      <p:guideLst>
        <p:guide orient="horz" pos="1620"/>
        <p:guide pos="2455"/>
        <p:guide pos="4205"/>
      </p:guideLst>
    </p:cSldViewPr>
  </p:slideViewPr>
  <p:notesTextViewPr>
    <p:cViewPr>
      <p:scale>
        <a:sx n="1" d="1"/>
        <a:sy n="1" d="1"/>
      </p:scale>
      <p:origin x="0" y="0"/>
    </p:cViewPr>
  </p:notesTextViewPr>
  <p:notesViewPr>
    <p:cSldViewPr>
      <p:cViewPr varScale="1">
        <p:scale>
          <a:sx n="66" d="100"/>
          <a:sy n="66" d="100"/>
        </p:scale>
        <p:origin x="0" y="0"/>
      </p:cViewPr>
      <p:guideLst>
        <p:guide orient="horz" pos="2880"/>
        <p:guide pos="2160"/>
      </p:guideLst>
    </p:cSldViewPr>
  </p:notes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E7426C-8AF7-4EDB-B700-8D103982014D}" type="datetimeFigureOut">
              <a:rPr lang="en-US" smtClean="0"/>
              <a:t>8/21/2024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5B11FF-9AA2-4219-8C75-DE4CEA267AF6}" type="slidenum">
              <a:rPr lang="en-US" smtClean="0"/>
              <a:t>‹#›</a:t>
            </a:fld>
            <a:endParaRPr lang="en-US" dirty="0"/>
          </a:p>
        </p:txBody>
      </p:sp>
    </p:spTree>
    <p:extLst>
      <p:ext uri="{BB962C8B-B14F-4D97-AF65-F5344CB8AC3E}">
        <p14:creationId xmlns:p14="http://schemas.microsoft.com/office/powerpoint/2010/main" val="4272892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New in 6.2</a:t>
            </a:r>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3537309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8.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video" Target="../media/media1.webm"/><Relationship Id="rId1" Type="http://schemas.microsoft.com/office/2007/relationships/media" Target="../media/media1.webm"/><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F46D29-C993-4746-A3FA-707B52A0A68E}"/>
              </a:ext>
            </a:extLst>
          </p:cNvPr>
          <p:cNvSpPr>
            <a:spLocks noGrp="1"/>
          </p:cNvSpPr>
          <p:nvPr>
            <p:ph type="title"/>
          </p:nvPr>
        </p:nvSpPr>
        <p:spPr>
          <a:xfrm>
            <a:off x="457200" y="3028950"/>
            <a:ext cx="7289800" cy="1231900"/>
          </a:xfrm>
        </p:spPr>
        <p:txBody>
          <a:bodyPr>
            <a:normAutofit/>
          </a:bodyPr>
          <a:lstStyle/>
          <a:p>
            <a:r>
              <a:rPr lang="en-US" dirty="0"/>
              <a:t>Convective Evaporation of a Water–Acetone Droplet</a:t>
            </a:r>
          </a:p>
        </p:txBody>
      </p:sp>
      <p:sp>
        <p:nvSpPr>
          <p:cNvPr id="8" name="Text Placeholder 7">
            <a:extLst>
              <a:ext uri="{FF2B5EF4-FFF2-40B4-BE49-F238E27FC236}">
                <a16:creationId xmlns:a16="http://schemas.microsoft.com/office/drawing/2014/main" id="{55F43855-A16A-455A-99AF-E7A55B52FF66}"/>
              </a:ext>
            </a:extLst>
          </p:cNvPr>
          <p:cNvSpPr>
            <a:spLocks noGrp="1"/>
          </p:cNvSpPr>
          <p:nvPr>
            <p:ph type="body" idx="1"/>
          </p:nvPr>
        </p:nvSpPr>
        <p:spPr/>
        <p:txBody>
          <a:bodyPr>
            <a:normAutofit lnSpcReduction="10000"/>
          </a:bodyPr>
          <a:lstStyle/>
          <a:p>
            <a:endParaRPr lang="en-US" dirty="0"/>
          </a:p>
        </p:txBody>
      </p:sp>
      <p:sp>
        <p:nvSpPr>
          <p:cNvPr id="9" name="Text Placeholder 8">
            <a:extLst>
              <a:ext uri="{FF2B5EF4-FFF2-40B4-BE49-F238E27FC236}">
                <a16:creationId xmlns:a16="http://schemas.microsoft.com/office/drawing/2014/main" id="{A1C82338-8312-48C6-BCE4-59F6463D44C7}"/>
              </a:ext>
            </a:extLst>
          </p:cNvPr>
          <p:cNvSpPr>
            <a:spLocks noGrp="1"/>
          </p:cNvSpPr>
          <p:nvPr>
            <p:ph type="body" idx="10"/>
          </p:nvPr>
        </p:nvSpPr>
        <p:spPr/>
        <p:txBody>
          <a:bodyPr/>
          <a:lstStyle/>
          <a:p>
            <a:endParaRPr lang="en-US" dirty="0"/>
          </a:p>
        </p:txBody>
      </p:sp>
      <p:sp>
        <p:nvSpPr>
          <p:cNvPr id="10" name="Text Placeholder 9">
            <a:extLst>
              <a:ext uri="{FF2B5EF4-FFF2-40B4-BE49-F238E27FC236}">
                <a16:creationId xmlns:a16="http://schemas.microsoft.com/office/drawing/2014/main" id="{FA5A7275-5288-4CA8-A4BC-ADAB5D4FBCC7}"/>
              </a:ext>
            </a:extLst>
          </p:cNvPr>
          <p:cNvSpPr>
            <a:spLocks noGrp="1"/>
          </p:cNvSpPr>
          <p:nvPr>
            <p:ph type="body" idx="11"/>
          </p:nvPr>
        </p:nvSpPr>
        <p:spPr/>
        <p:txBody>
          <a:bodyPr>
            <a:normAutofit lnSpcReduction="10000"/>
          </a:bodyPr>
          <a:lstStyle/>
          <a:p>
            <a:endParaRPr lang="en-US" dirty="0"/>
          </a:p>
        </p:txBody>
      </p:sp>
      <p:sp>
        <p:nvSpPr>
          <p:cNvPr id="11" name="Text Placeholder 10">
            <a:extLst>
              <a:ext uri="{FF2B5EF4-FFF2-40B4-BE49-F238E27FC236}">
                <a16:creationId xmlns:a16="http://schemas.microsoft.com/office/drawing/2014/main" id="{F7D93A39-EDFF-423D-BC9C-B27D282BBD91}"/>
              </a:ext>
            </a:extLst>
          </p:cNvPr>
          <p:cNvSpPr>
            <a:spLocks noGrp="1"/>
          </p:cNvSpPr>
          <p:nvPr>
            <p:ph type="body" idx="12"/>
          </p:nvPr>
        </p:nvSpPr>
        <p:spPr/>
        <p:txBody>
          <a:bodyPr/>
          <a:lstStyle/>
          <a:p>
            <a:endParaRPr lang="en-US" dirty="0"/>
          </a:p>
        </p:txBody>
      </p:sp>
    </p:spTree>
    <p:extLst>
      <p:ext uri="{BB962C8B-B14F-4D97-AF65-F5344CB8AC3E}">
        <p14:creationId xmlns:p14="http://schemas.microsoft.com/office/powerpoint/2010/main" val="1926103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D93D1FC2-D9FD-43F0-83D5-C167F258340D}"/>
              </a:ext>
            </a:extLst>
          </p:cNvPr>
          <p:cNvSpPr>
            <a:spLocks noGrp="1"/>
          </p:cNvSpPr>
          <p:nvPr>
            <p:ph sz="quarter" idx="17"/>
          </p:nvPr>
        </p:nvSpPr>
        <p:spPr/>
        <p:txBody>
          <a:bodyPr/>
          <a:lstStyle/>
          <a:p>
            <a:r>
              <a:rPr lang="sv-SE" dirty="0"/>
              <a:t> </a:t>
            </a:r>
            <a:endParaRPr lang="en-US" dirty="0"/>
          </a:p>
        </p:txBody>
      </p:sp>
      <p:sp>
        <p:nvSpPr>
          <p:cNvPr id="29" name="Title 28">
            <a:extLst>
              <a:ext uri="{FF2B5EF4-FFF2-40B4-BE49-F238E27FC236}">
                <a16:creationId xmlns:a16="http://schemas.microsoft.com/office/drawing/2014/main" id="{941EAFF6-196C-42C8-A694-DB4B8274D975}"/>
              </a:ext>
            </a:extLst>
          </p:cNvPr>
          <p:cNvSpPr>
            <a:spLocks noGrp="1"/>
          </p:cNvSpPr>
          <p:nvPr>
            <p:ph type="title"/>
          </p:nvPr>
        </p:nvSpPr>
        <p:spPr/>
        <p:txBody>
          <a:bodyPr/>
          <a:lstStyle/>
          <a:p>
            <a:r>
              <a:rPr lang="sv-SE"/>
              <a:t>Acetone</a:t>
            </a:r>
            <a:endParaRPr lang="en-US" dirty="0"/>
          </a:p>
        </p:txBody>
      </p:sp>
      <p:sp>
        <p:nvSpPr>
          <p:cNvPr id="30" name="Content Placeholder 29">
            <a:extLst>
              <a:ext uri="{FF2B5EF4-FFF2-40B4-BE49-F238E27FC236}">
                <a16:creationId xmlns:a16="http://schemas.microsoft.com/office/drawing/2014/main" id="{624005DA-4910-48AD-9659-A1A29A852C23}"/>
              </a:ext>
            </a:extLst>
          </p:cNvPr>
          <p:cNvSpPr>
            <a:spLocks noGrp="1"/>
          </p:cNvSpPr>
          <p:nvPr>
            <p:ph sz="quarter" idx="12"/>
          </p:nvPr>
        </p:nvSpPr>
        <p:spPr>
          <a:xfrm>
            <a:off x="6400800" y="516526"/>
            <a:ext cx="2196352" cy="975224"/>
          </a:xfrm>
        </p:spPr>
        <p:txBody>
          <a:bodyPr/>
          <a:lstStyle/>
          <a:p>
            <a:r>
              <a:rPr lang="sv-SE" dirty="0"/>
              <a:t>Vapor</a:t>
            </a:r>
            <a:endParaRPr lang="en-US" dirty="0"/>
          </a:p>
        </p:txBody>
      </p:sp>
      <p:sp>
        <p:nvSpPr>
          <p:cNvPr id="31" name="Content Placeholder 30">
            <a:extLst>
              <a:ext uri="{FF2B5EF4-FFF2-40B4-BE49-F238E27FC236}">
                <a16:creationId xmlns:a16="http://schemas.microsoft.com/office/drawing/2014/main" id="{62C9804C-30CC-4AE0-89A7-0AADCFFEF1EC}"/>
              </a:ext>
            </a:extLst>
          </p:cNvPr>
          <p:cNvSpPr>
            <a:spLocks noGrp="1"/>
          </p:cNvSpPr>
          <p:nvPr>
            <p:ph sz="quarter" idx="13"/>
          </p:nvPr>
        </p:nvSpPr>
        <p:spPr>
          <a:xfrm>
            <a:off x="6400800" y="2647950"/>
            <a:ext cx="2196352" cy="620545"/>
          </a:xfrm>
        </p:spPr>
        <p:txBody>
          <a:bodyPr/>
          <a:lstStyle/>
          <a:p>
            <a:r>
              <a:rPr lang="sv-SE" dirty="0"/>
              <a:t>Droplet</a:t>
            </a:r>
            <a:endParaRPr lang="en-US" dirty="0"/>
          </a:p>
        </p:txBody>
      </p:sp>
      <p:sp>
        <p:nvSpPr>
          <p:cNvPr id="32" name="Content Placeholder 31">
            <a:extLst>
              <a:ext uri="{FF2B5EF4-FFF2-40B4-BE49-F238E27FC236}">
                <a16:creationId xmlns:a16="http://schemas.microsoft.com/office/drawing/2014/main" id="{033B2A8A-1D7C-4461-BCAE-844FB2CC617C}"/>
              </a:ext>
            </a:extLst>
          </p:cNvPr>
          <p:cNvSpPr>
            <a:spLocks noGrp="1"/>
          </p:cNvSpPr>
          <p:nvPr>
            <p:ph sz="quarter" idx="15"/>
          </p:nvPr>
        </p:nvSpPr>
        <p:spPr>
          <a:xfrm>
            <a:off x="6400800" y="1491750"/>
            <a:ext cx="2196352" cy="1440001"/>
          </a:xfrm>
        </p:spPr>
        <p:txBody>
          <a:bodyPr>
            <a:normAutofit/>
          </a:bodyPr>
          <a:lstStyle/>
          <a:p>
            <a:r>
              <a:rPr lang="sv-SE" sz="1050" dirty="0"/>
              <a:t>The vapor pressure just outside of the droplet surface is high, causing a fast evaporation of acetone. </a:t>
            </a:r>
          </a:p>
          <a:p>
            <a:r>
              <a:rPr lang="sv-SE" sz="1050" dirty="0"/>
              <a:t>Eventually the droplet contains only water</a:t>
            </a:r>
            <a:r>
              <a:rPr lang="sv-SE" dirty="0"/>
              <a:t>. </a:t>
            </a:r>
            <a:endParaRPr lang="en-US" dirty="0"/>
          </a:p>
        </p:txBody>
      </p:sp>
      <p:sp>
        <p:nvSpPr>
          <p:cNvPr id="33" name="Content Placeholder 32">
            <a:extLst>
              <a:ext uri="{FF2B5EF4-FFF2-40B4-BE49-F238E27FC236}">
                <a16:creationId xmlns:a16="http://schemas.microsoft.com/office/drawing/2014/main" id="{B7C388BC-0E0E-40AD-BBD2-EB59A50146CD}"/>
              </a:ext>
            </a:extLst>
          </p:cNvPr>
          <p:cNvSpPr>
            <a:spLocks noGrp="1"/>
          </p:cNvSpPr>
          <p:nvPr>
            <p:ph sz="quarter" idx="16"/>
          </p:nvPr>
        </p:nvSpPr>
        <p:spPr>
          <a:xfrm>
            <a:off x="6400800" y="3268495"/>
            <a:ext cx="2196352" cy="1868475"/>
          </a:xfrm>
        </p:spPr>
        <p:txBody>
          <a:bodyPr>
            <a:normAutofit/>
          </a:bodyPr>
          <a:lstStyle/>
          <a:p>
            <a:r>
              <a:rPr lang="sv-SE" sz="1050" dirty="0"/>
              <a:t>The concentration close to the surface is lowered by the phase transfer. </a:t>
            </a:r>
          </a:p>
          <a:p>
            <a:r>
              <a:rPr lang="sv-SE" sz="1050" dirty="0"/>
              <a:t>Diffusion is low in the liquid phase, causing sharper gradients. </a:t>
            </a:r>
            <a:endParaRPr lang="en-US" sz="1050" dirty="0"/>
          </a:p>
        </p:txBody>
      </p:sp>
      <p:pic>
        <p:nvPicPr>
          <p:cNvPr id="61" name="Picture 60">
            <a:extLst>
              <a:ext uri="{FF2B5EF4-FFF2-40B4-BE49-F238E27FC236}">
                <a16:creationId xmlns:a16="http://schemas.microsoft.com/office/drawing/2014/main" id="{61D3CABD-4969-420C-B5BD-315C9C54AC21}"/>
              </a:ext>
            </a:extLst>
          </p:cNvPr>
          <p:cNvPicPr>
            <a:picLocks noChangeAspect="1"/>
          </p:cNvPicPr>
          <p:nvPr/>
        </p:nvPicPr>
        <p:blipFill>
          <a:blip r:embed="rId2"/>
          <a:stretch>
            <a:fillRect/>
          </a:stretch>
        </p:blipFill>
        <p:spPr>
          <a:xfrm>
            <a:off x="219307" y="1956150"/>
            <a:ext cx="6120000" cy="3060000"/>
          </a:xfrm>
          <a:prstGeom prst="rect">
            <a:avLst/>
          </a:prstGeom>
        </p:spPr>
      </p:pic>
    </p:spTree>
    <p:extLst>
      <p:ext uri="{BB962C8B-B14F-4D97-AF65-F5344CB8AC3E}">
        <p14:creationId xmlns:p14="http://schemas.microsoft.com/office/powerpoint/2010/main" val="1881333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D93D1FC2-D9FD-43F0-83D5-C167F258340D}"/>
              </a:ext>
            </a:extLst>
          </p:cNvPr>
          <p:cNvSpPr>
            <a:spLocks noGrp="1"/>
          </p:cNvSpPr>
          <p:nvPr>
            <p:ph sz="quarter" idx="17"/>
          </p:nvPr>
        </p:nvSpPr>
        <p:spPr/>
        <p:txBody>
          <a:bodyPr/>
          <a:lstStyle/>
          <a:p>
            <a:r>
              <a:rPr lang="sv-SE" dirty="0"/>
              <a:t> </a:t>
            </a:r>
            <a:endParaRPr lang="en-US" dirty="0"/>
          </a:p>
        </p:txBody>
      </p:sp>
      <p:sp>
        <p:nvSpPr>
          <p:cNvPr id="29" name="Title 28">
            <a:extLst>
              <a:ext uri="{FF2B5EF4-FFF2-40B4-BE49-F238E27FC236}">
                <a16:creationId xmlns:a16="http://schemas.microsoft.com/office/drawing/2014/main" id="{941EAFF6-196C-42C8-A694-DB4B8274D975}"/>
              </a:ext>
            </a:extLst>
          </p:cNvPr>
          <p:cNvSpPr>
            <a:spLocks noGrp="1"/>
          </p:cNvSpPr>
          <p:nvPr>
            <p:ph type="title"/>
          </p:nvPr>
        </p:nvSpPr>
        <p:spPr/>
        <p:txBody>
          <a:bodyPr/>
          <a:lstStyle/>
          <a:p>
            <a:r>
              <a:rPr lang="sv-SE" dirty="0" err="1"/>
              <a:t>Temperature</a:t>
            </a:r>
            <a:endParaRPr lang="en-US" dirty="0"/>
          </a:p>
        </p:txBody>
      </p:sp>
      <p:sp>
        <p:nvSpPr>
          <p:cNvPr id="30" name="Content Placeholder 29">
            <a:extLst>
              <a:ext uri="{FF2B5EF4-FFF2-40B4-BE49-F238E27FC236}">
                <a16:creationId xmlns:a16="http://schemas.microsoft.com/office/drawing/2014/main" id="{624005DA-4910-48AD-9659-A1A29A852C23}"/>
              </a:ext>
            </a:extLst>
          </p:cNvPr>
          <p:cNvSpPr>
            <a:spLocks noGrp="1"/>
          </p:cNvSpPr>
          <p:nvPr>
            <p:ph sz="quarter" idx="12"/>
          </p:nvPr>
        </p:nvSpPr>
        <p:spPr>
          <a:xfrm>
            <a:off x="6400800" y="516526"/>
            <a:ext cx="2196352" cy="975224"/>
          </a:xfrm>
        </p:spPr>
        <p:txBody>
          <a:bodyPr/>
          <a:lstStyle/>
          <a:p>
            <a:r>
              <a:rPr lang="sv-SE" dirty="0"/>
              <a:t>Vapor</a:t>
            </a:r>
            <a:endParaRPr lang="en-US" dirty="0"/>
          </a:p>
        </p:txBody>
      </p:sp>
      <p:sp>
        <p:nvSpPr>
          <p:cNvPr id="31" name="Content Placeholder 30">
            <a:extLst>
              <a:ext uri="{FF2B5EF4-FFF2-40B4-BE49-F238E27FC236}">
                <a16:creationId xmlns:a16="http://schemas.microsoft.com/office/drawing/2014/main" id="{62C9804C-30CC-4AE0-89A7-0AADCFFEF1EC}"/>
              </a:ext>
            </a:extLst>
          </p:cNvPr>
          <p:cNvSpPr>
            <a:spLocks noGrp="1"/>
          </p:cNvSpPr>
          <p:nvPr>
            <p:ph sz="quarter" idx="13"/>
          </p:nvPr>
        </p:nvSpPr>
        <p:spPr>
          <a:xfrm>
            <a:off x="6400800" y="2647950"/>
            <a:ext cx="2196352" cy="620545"/>
          </a:xfrm>
        </p:spPr>
        <p:txBody>
          <a:bodyPr/>
          <a:lstStyle/>
          <a:p>
            <a:r>
              <a:rPr lang="sv-SE" dirty="0"/>
              <a:t>Droplet</a:t>
            </a:r>
            <a:endParaRPr lang="en-US" dirty="0"/>
          </a:p>
        </p:txBody>
      </p:sp>
      <p:sp>
        <p:nvSpPr>
          <p:cNvPr id="32" name="Content Placeholder 31">
            <a:extLst>
              <a:ext uri="{FF2B5EF4-FFF2-40B4-BE49-F238E27FC236}">
                <a16:creationId xmlns:a16="http://schemas.microsoft.com/office/drawing/2014/main" id="{033B2A8A-1D7C-4461-BCAE-844FB2CC617C}"/>
              </a:ext>
            </a:extLst>
          </p:cNvPr>
          <p:cNvSpPr>
            <a:spLocks noGrp="1"/>
          </p:cNvSpPr>
          <p:nvPr>
            <p:ph sz="quarter" idx="15"/>
          </p:nvPr>
        </p:nvSpPr>
        <p:spPr>
          <a:xfrm>
            <a:off x="6400800" y="1491750"/>
            <a:ext cx="2196352" cy="1440001"/>
          </a:xfrm>
        </p:spPr>
        <p:txBody>
          <a:bodyPr>
            <a:normAutofit/>
          </a:bodyPr>
          <a:lstStyle/>
          <a:p>
            <a:r>
              <a:rPr lang="sv-SE" sz="1050" dirty="0"/>
              <a:t>The vapor pressure just outside of the droplet surface is high, causing a fast evaporation of acetone. </a:t>
            </a:r>
          </a:p>
          <a:p>
            <a:r>
              <a:rPr lang="sv-SE" sz="1050" dirty="0"/>
              <a:t>Eventually the droplet contains only water</a:t>
            </a:r>
            <a:r>
              <a:rPr lang="sv-SE" dirty="0"/>
              <a:t>. </a:t>
            </a:r>
            <a:endParaRPr lang="en-US" dirty="0"/>
          </a:p>
        </p:txBody>
      </p:sp>
      <p:sp>
        <p:nvSpPr>
          <p:cNvPr id="33" name="Content Placeholder 32">
            <a:extLst>
              <a:ext uri="{FF2B5EF4-FFF2-40B4-BE49-F238E27FC236}">
                <a16:creationId xmlns:a16="http://schemas.microsoft.com/office/drawing/2014/main" id="{B7C388BC-0E0E-40AD-BBD2-EB59A50146CD}"/>
              </a:ext>
            </a:extLst>
          </p:cNvPr>
          <p:cNvSpPr>
            <a:spLocks noGrp="1"/>
          </p:cNvSpPr>
          <p:nvPr>
            <p:ph sz="quarter" idx="16"/>
          </p:nvPr>
        </p:nvSpPr>
        <p:spPr>
          <a:xfrm>
            <a:off x="6400800" y="3268495"/>
            <a:ext cx="2196352" cy="1868475"/>
          </a:xfrm>
        </p:spPr>
        <p:txBody>
          <a:bodyPr>
            <a:normAutofit/>
          </a:bodyPr>
          <a:lstStyle/>
          <a:p>
            <a:r>
              <a:rPr lang="sv-SE" sz="1050" dirty="0"/>
              <a:t>The concentration close to the surface is lowered by the phase transfer. </a:t>
            </a:r>
          </a:p>
          <a:p>
            <a:r>
              <a:rPr lang="sv-SE" sz="1050" dirty="0"/>
              <a:t>Diffusion is low in the liquid phase, causing sharper gradients. </a:t>
            </a:r>
            <a:endParaRPr lang="en-US" sz="1050" dirty="0"/>
          </a:p>
        </p:txBody>
      </p:sp>
      <p:pic>
        <p:nvPicPr>
          <p:cNvPr id="2" name="Picture 1">
            <a:extLst>
              <a:ext uri="{FF2B5EF4-FFF2-40B4-BE49-F238E27FC236}">
                <a16:creationId xmlns:a16="http://schemas.microsoft.com/office/drawing/2014/main" id="{947E7C86-3F42-D612-5D02-995E8241639E}"/>
              </a:ext>
            </a:extLst>
          </p:cNvPr>
          <p:cNvPicPr>
            <a:picLocks noChangeAspect="1"/>
          </p:cNvPicPr>
          <p:nvPr/>
        </p:nvPicPr>
        <p:blipFill>
          <a:blip r:embed="rId2"/>
          <a:stretch>
            <a:fillRect/>
          </a:stretch>
        </p:blipFill>
        <p:spPr>
          <a:xfrm>
            <a:off x="219307" y="1956150"/>
            <a:ext cx="6120000" cy="3060000"/>
          </a:xfrm>
          <a:prstGeom prst="rect">
            <a:avLst/>
          </a:prstGeom>
        </p:spPr>
      </p:pic>
    </p:spTree>
    <p:extLst>
      <p:ext uri="{BB962C8B-B14F-4D97-AF65-F5344CB8AC3E}">
        <p14:creationId xmlns:p14="http://schemas.microsoft.com/office/powerpoint/2010/main" val="3568017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ontent Placeholder 55">
            <a:extLst>
              <a:ext uri="{FF2B5EF4-FFF2-40B4-BE49-F238E27FC236}">
                <a16:creationId xmlns:a16="http://schemas.microsoft.com/office/drawing/2014/main" id="{D7093231-FC26-4313-9ABB-A754BA4D728B}"/>
              </a:ext>
            </a:extLst>
          </p:cNvPr>
          <p:cNvSpPr>
            <a:spLocks noGrp="1"/>
          </p:cNvSpPr>
          <p:nvPr>
            <p:ph sz="quarter" idx="17"/>
          </p:nvPr>
        </p:nvSpPr>
        <p:spPr/>
        <p:txBody>
          <a:bodyPr/>
          <a:lstStyle/>
          <a:p>
            <a:r>
              <a:rPr lang="sv-SE" dirty="0"/>
              <a:t> </a:t>
            </a:r>
            <a:endParaRPr lang="en-US" dirty="0"/>
          </a:p>
        </p:txBody>
      </p:sp>
      <p:sp>
        <p:nvSpPr>
          <p:cNvPr id="54" name="Title 53">
            <a:extLst>
              <a:ext uri="{FF2B5EF4-FFF2-40B4-BE49-F238E27FC236}">
                <a16:creationId xmlns:a16="http://schemas.microsoft.com/office/drawing/2014/main" id="{30D3F99D-DFF2-45D7-943F-3AA531BC0A2E}"/>
              </a:ext>
            </a:extLst>
          </p:cNvPr>
          <p:cNvSpPr>
            <a:spLocks noGrp="1"/>
          </p:cNvSpPr>
          <p:nvPr>
            <p:ph type="title"/>
          </p:nvPr>
        </p:nvSpPr>
        <p:spPr/>
        <p:txBody>
          <a:bodyPr/>
          <a:lstStyle/>
          <a:p>
            <a:r>
              <a:rPr lang="sv-SE" dirty="0"/>
              <a:t>Droplet Evaporation</a:t>
            </a:r>
            <a:endParaRPr lang="en-US" dirty="0"/>
          </a:p>
        </p:txBody>
      </p:sp>
      <p:sp>
        <p:nvSpPr>
          <p:cNvPr id="55" name="Content Placeholder 54">
            <a:extLst>
              <a:ext uri="{FF2B5EF4-FFF2-40B4-BE49-F238E27FC236}">
                <a16:creationId xmlns:a16="http://schemas.microsoft.com/office/drawing/2014/main" id="{629EB420-88BE-4196-9D06-716099C36BE1}"/>
              </a:ext>
            </a:extLst>
          </p:cNvPr>
          <p:cNvSpPr>
            <a:spLocks noGrp="1"/>
          </p:cNvSpPr>
          <p:nvPr>
            <p:ph sz="half" idx="10"/>
          </p:nvPr>
        </p:nvSpPr>
        <p:spPr/>
        <p:txBody>
          <a:bodyPr>
            <a:normAutofit/>
          </a:bodyPr>
          <a:lstStyle/>
          <a:p>
            <a:r>
              <a:rPr lang="sv-SE" sz="1100" dirty="0"/>
              <a:t>Fast evaporation of acetone is accompanied by a sharp reduction in droplet size and temperature. As the droplet is depleted of acetone, the temperature rises before it settles into evaporation of water only.</a:t>
            </a:r>
            <a:endParaRPr lang="en-US" sz="1100" dirty="0"/>
          </a:p>
        </p:txBody>
      </p:sp>
      <p:pic>
        <p:nvPicPr>
          <p:cNvPr id="72" name="Picture 71">
            <a:extLst>
              <a:ext uri="{FF2B5EF4-FFF2-40B4-BE49-F238E27FC236}">
                <a16:creationId xmlns:a16="http://schemas.microsoft.com/office/drawing/2014/main" id="{D0D3E55E-93B1-44EA-9CFB-16ABDB2E6C57}"/>
              </a:ext>
            </a:extLst>
          </p:cNvPr>
          <p:cNvPicPr>
            <a:picLocks noChangeAspect="1"/>
          </p:cNvPicPr>
          <p:nvPr/>
        </p:nvPicPr>
        <p:blipFill>
          <a:blip r:embed="rId2"/>
          <a:stretch>
            <a:fillRect/>
          </a:stretch>
        </p:blipFill>
        <p:spPr>
          <a:xfrm>
            <a:off x="6116009" y="1999574"/>
            <a:ext cx="2580456" cy="2867173"/>
          </a:xfrm>
          <a:prstGeom prst="rect">
            <a:avLst/>
          </a:prstGeom>
        </p:spPr>
      </p:pic>
      <p:pic>
        <p:nvPicPr>
          <p:cNvPr id="76" name="Picture 75">
            <a:extLst>
              <a:ext uri="{FF2B5EF4-FFF2-40B4-BE49-F238E27FC236}">
                <a16:creationId xmlns:a16="http://schemas.microsoft.com/office/drawing/2014/main" id="{FB257B45-8C8E-41B4-9F16-60BF19456E43}"/>
              </a:ext>
            </a:extLst>
          </p:cNvPr>
          <p:cNvPicPr>
            <a:picLocks noChangeAspect="1"/>
          </p:cNvPicPr>
          <p:nvPr/>
        </p:nvPicPr>
        <p:blipFill>
          <a:blip r:embed="rId3"/>
          <a:stretch>
            <a:fillRect/>
          </a:stretch>
        </p:blipFill>
        <p:spPr>
          <a:xfrm>
            <a:off x="96142" y="1999574"/>
            <a:ext cx="2580458" cy="2867175"/>
          </a:xfrm>
          <a:prstGeom prst="rect">
            <a:avLst/>
          </a:prstGeom>
        </p:spPr>
      </p:pic>
      <p:pic>
        <p:nvPicPr>
          <p:cNvPr id="77" name="Picture 76">
            <a:extLst>
              <a:ext uri="{FF2B5EF4-FFF2-40B4-BE49-F238E27FC236}">
                <a16:creationId xmlns:a16="http://schemas.microsoft.com/office/drawing/2014/main" id="{CBC3FC36-0313-4DBA-B94E-697F46DADDC1}"/>
              </a:ext>
            </a:extLst>
          </p:cNvPr>
          <p:cNvPicPr>
            <a:picLocks noChangeAspect="1"/>
          </p:cNvPicPr>
          <p:nvPr/>
        </p:nvPicPr>
        <p:blipFill>
          <a:blip r:embed="rId4"/>
          <a:stretch>
            <a:fillRect/>
          </a:stretch>
        </p:blipFill>
        <p:spPr>
          <a:xfrm>
            <a:off x="3112653" y="1999575"/>
            <a:ext cx="2580457" cy="2867174"/>
          </a:xfrm>
          <a:prstGeom prst="rect">
            <a:avLst/>
          </a:prstGeom>
        </p:spPr>
      </p:pic>
    </p:spTree>
    <p:extLst>
      <p:ext uri="{BB962C8B-B14F-4D97-AF65-F5344CB8AC3E}">
        <p14:creationId xmlns:p14="http://schemas.microsoft.com/office/powerpoint/2010/main" val="1158518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CF420C-A095-47EA-8B50-8CEF1853C46F}"/>
              </a:ext>
            </a:extLst>
          </p:cNvPr>
          <p:cNvSpPr>
            <a:spLocks noGrp="1"/>
          </p:cNvSpPr>
          <p:nvPr>
            <p:ph sz="quarter" idx="17"/>
          </p:nvPr>
        </p:nvSpPr>
        <p:spPr/>
        <p:txBody>
          <a:bodyPr/>
          <a:lstStyle/>
          <a:p>
            <a:r>
              <a:rPr lang="sv-SE" dirty="0"/>
              <a:t> </a:t>
            </a:r>
            <a:endParaRPr lang="en-US" dirty="0"/>
          </a:p>
        </p:txBody>
      </p:sp>
      <p:sp>
        <p:nvSpPr>
          <p:cNvPr id="3" name="Title 2">
            <a:extLst>
              <a:ext uri="{FF2B5EF4-FFF2-40B4-BE49-F238E27FC236}">
                <a16:creationId xmlns:a16="http://schemas.microsoft.com/office/drawing/2014/main" id="{B20B8F35-6F9B-45DE-B493-451C2C963C5A}"/>
              </a:ext>
            </a:extLst>
          </p:cNvPr>
          <p:cNvSpPr>
            <a:spLocks noGrp="1"/>
          </p:cNvSpPr>
          <p:nvPr>
            <p:ph type="title"/>
          </p:nvPr>
        </p:nvSpPr>
        <p:spPr/>
        <p:txBody>
          <a:bodyPr/>
          <a:lstStyle/>
          <a:p>
            <a:r>
              <a:rPr lang="sv-SE" dirty="0"/>
              <a:t>Droplet Evaporation</a:t>
            </a:r>
            <a:endParaRPr lang="en-US" dirty="0"/>
          </a:p>
        </p:txBody>
      </p:sp>
      <p:sp>
        <p:nvSpPr>
          <p:cNvPr id="17" name="Content Placeholder 16">
            <a:extLst>
              <a:ext uri="{FF2B5EF4-FFF2-40B4-BE49-F238E27FC236}">
                <a16:creationId xmlns:a16="http://schemas.microsoft.com/office/drawing/2014/main" id="{AE9D502F-5D62-4620-A1AC-C81BE9CC4B2A}"/>
              </a:ext>
            </a:extLst>
          </p:cNvPr>
          <p:cNvSpPr>
            <a:spLocks noGrp="1"/>
          </p:cNvSpPr>
          <p:nvPr>
            <p:ph sz="half" idx="10"/>
          </p:nvPr>
        </p:nvSpPr>
        <p:spPr/>
        <p:txBody>
          <a:bodyPr/>
          <a:lstStyle/>
          <a:p>
            <a:r>
              <a:rPr lang="sv-SE" dirty="0"/>
              <a:t> </a:t>
            </a:r>
            <a:endParaRPr lang="en-US" dirty="0"/>
          </a:p>
        </p:txBody>
      </p:sp>
      <p:pic>
        <p:nvPicPr>
          <p:cNvPr id="28" name="evaporation">
            <a:hlinkClick r:id="" action="ppaction://media"/>
            <a:extLst>
              <a:ext uri="{FF2B5EF4-FFF2-40B4-BE49-F238E27FC236}">
                <a16:creationId xmlns:a16="http://schemas.microsoft.com/office/drawing/2014/main" id="{6F9D4D34-1959-447C-ABF1-70387AA7AEA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72000" y="1840400"/>
            <a:ext cx="6635940" cy="3317970"/>
          </a:xfrm>
          <a:prstGeom prst="rect">
            <a:avLst/>
          </a:prstGeom>
        </p:spPr>
      </p:pic>
      <p:sp>
        <p:nvSpPr>
          <p:cNvPr id="20" name="Text Placeholder 12">
            <a:extLst>
              <a:ext uri="{FF2B5EF4-FFF2-40B4-BE49-F238E27FC236}">
                <a16:creationId xmlns:a16="http://schemas.microsoft.com/office/drawing/2014/main" id="{F5188426-A263-422C-8727-45A3128AC64F}"/>
              </a:ext>
            </a:extLst>
          </p:cNvPr>
          <p:cNvSpPr txBox="1">
            <a:spLocks/>
          </p:cNvSpPr>
          <p:nvPr/>
        </p:nvSpPr>
        <p:spPr>
          <a:xfrm>
            <a:off x="2501999" y="2076750"/>
            <a:ext cx="610085"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800" i="0" dirty="0">
                <a:solidFill>
                  <a:schemeClr val="tx1"/>
                </a:solidFill>
              </a:rPr>
              <a:t>Velocity</a:t>
            </a:r>
            <a:endParaRPr lang="en-US" i="0" dirty="0">
              <a:solidFill>
                <a:schemeClr val="tx1"/>
              </a:solidFill>
            </a:endParaRPr>
          </a:p>
          <a:p>
            <a:pPr algn="ctr"/>
            <a:endParaRPr lang="en-US" i="0" dirty="0">
              <a:solidFill>
                <a:schemeClr val="tx1"/>
              </a:solidFill>
            </a:endParaRPr>
          </a:p>
        </p:txBody>
      </p:sp>
      <p:sp>
        <p:nvSpPr>
          <p:cNvPr id="25" name="Text Placeholder 12">
            <a:extLst>
              <a:ext uri="{FF2B5EF4-FFF2-40B4-BE49-F238E27FC236}">
                <a16:creationId xmlns:a16="http://schemas.microsoft.com/office/drawing/2014/main" id="{1F1FF533-04E9-4BAF-8F06-14EF1049D621}"/>
              </a:ext>
            </a:extLst>
          </p:cNvPr>
          <p:cNvSpPr txBox="1">
            <a:spLocks/>
          </p:cNvSpPr>
          <p:nvPr/>
        </p:nvSpPr>
        <p:spPr>
          <a:xfrm>
            <a:off x="5660812" y="2063431"/>
            <a:ext cx="848413"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800" i="0" dirty="0">
                <a:solidFill>
                  <a:schemeClr val="tx1"/>
                </a:solidFill>
              </a:rPr>
              <a:t>Temperature</a:t>
            </a:r>
          </a:p>
          <a:p>
            <a:pPr algn="ctr"/>
            <a:endParaRPr lang="en-US" i="0" dirty="0">
              <a:solidFill>
                <a:schemeClr val="tx1"/>
              </a:solidFill>
            </a:endParaRPr>
          </a:p>
        </p:txBody>
      </p:sp>
      <p:sp>
        <p:nvSpPr>
          <p:cNvPr id="26" name="Text Placeholder 12">
            <a:extLst>
              <a:ext uri="{FF2B5EF4-FFF2-40B4-BE49-F238E27FC236}">
                <a16:creationId xmlns:a16="http://schemas.microsoft.com/office/drawing/2014/main" id="{96C5BFBE-94AB-4866-B76A-F51886703604}"/>
              </a:ext>
            </a:extLst>
          </p:cNvPr>
          <p:cNvSpPr txBox="1">
            <a:spLocks/>
          </p:cNvSpPr>
          <p:nvPr/>
        </p:nvSpPr>
        <p:spPr>
          <a:xfrm>
            <a:off x="1979654" y="3561750"/>
            <a:ext cx="1654774"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800" i="0" dirty="0">
                <a:solidFill>
                  <a:schemeClr val="tx1"/>
                </a:solidFill>
              </a:rPr>
              <a:t>Acetone Concentration</a:t>
            </a:r>
          </a:p>
          <a:p>
            <a:pPr algn="ctr"/>
            <a:endParaRPr lang="en-US" i="0" dirty="0">
              <a:solidFill>
                <a:schemeClr val="tx1"/>
              </a:solidFill>
            </a:endParaRPr>
          </a:p>
        </p:txBody>
      </p:sp>
      <p:sp>
        <p:nvSpPr>
          <p:cNvPr id="27" name="Text Placeholder 12">
            <a:extLst>
              <a:ext uri="{FF2B5EF4-FFF2-40B4-BE49-F238E27FC236}">
                <a16:creationId xmlns:a16="http://schemas.microsoft.com/office/drawing/2014/main" id="{ACF81861-1DAD-4E2F-B243-FF3786C2B76A}"/>
              </a:ext>
            </a:extLst>
          </p:cNvPr>
          <p:cNvSpPr txBox="1">
            <a:spLocks/>
          </p:cNvSpPr>
          <p:nvPr/>
        </p:nvSpPr>
        <p:spPr>
          <a:xfrm>
            <a:off x="5365018" y="3561750"/>
            <a:ext cx="1440000"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800" i="0" dirty="0">
                <a:solidFill>
                  <a:schemeClr val="tx1"/>
                </a:solidFill>
              </a:rPr>
              <a:t>Water Concentration</a:t>
            </a:r>
          </a:p>
          <a:p>
            <a:pPr algn="ctr"/>
            <a:endParaRPr lang="en-US" i="0" dirty="0">
              <a:solidFill>
                <a:schemeClr val="tx1"/>
              </a:solidFill>
            </a:endParaRPr>
          </a:p>
        </p:txBody>
      </p:sp>
      <p:sp>
        <p:nvSpPr>
          <p:cNvPr id="32" name="Text Placeholder 31">
            <a:extLst>
              <a:ext uri="{FF2B5EF4-FFF2-40B4-BE49-F238E27FC236}">
                <a16:creationId xmlns:a16="http://schemas.microsoft.com/office/drawing/2014/main" id="{5F06B3AC-FE0A-4A84-8636-271FAF997ED2}"/>
              </a:ext>
            </a:extLst>
          </p:cNvPr>
          <p:cNvSpPr>
            <a:spLocks noGrp="1"/>
          </p:cNvSpPr>
          <p:nvPr>
            <p:ph type="body" sz="quarter" idx="18"/>
          </p:nvPr>
        </p:nvSpPr>
        <p:spPr>
          <a:xfrm>
            <a:off x="7337972" y="4389855"/>
            <a:ext cx="1037997" cy="517300"/>
          </a:xfrm>
        </p:spPr>
        <p:txBody>
          <a:bodyPr>
            <a:normAutofit/>
          </a:bodyPr>
          <a:lstStyle/>
          <a:p>
            <a:r>
              <a:rPr lang="sv-SE" dirty="0"/>
              <a:t> Vapor and droplet conditions at all stored time steps.</a:t>
            </a:r>
            <a:endParaRPr lang="en-US" dirty="0"/>
          </a:p>
          <a:p>
            <a:endParaRPr lang="en-US" dirty="0"/>
          </a:p>
        </p:txBody>
      </p:sp>
    </p:spTree>
    <p:extLst>
      <p:ext uri="{BB962C8B-B14F-4D97-AF65-F5344CB8AC3E}">
        <p14:creationId xmlns:p14="http://schemas.microsoft.com/office/powerpoint/2010/main" val="138281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600"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8"/>
                </p:tgtEl>
              </p:cMediaNode>
            </p:video>
            <p:seq concurrent="1" nextAc="seek">
              <p:cTn id="8" restart="whenNotActive" fill="hold" evtFilter="cancelBubble" nodeType="interactiveSeq">
                <p:stCondLst>
                  <p:cond evt="onClick" delay="0">
                    <p:tgtEl>
                      <p:spTgt spid="2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8"/>
                                        </p:tgtEl>
                                      </p:cBhvr>
                                    </p:cmd>
                                  </p:childTnLst>
                                </p:cTn>
                              </p:par>
                            </p:childTnLst>
                          </p:cTn>
                        </p:par>
                      </p:childTnLst>
                    </p:cTn>
                  </p:par>
                </p:childTnLst>
              </p:cTn>
              <p:nextCondLst>
                <p:cond evt="onClick" delay="0">
                  <p:tgtEl>
                    <p:spTgt spid="2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1A29BF97-A928-48A4-B823-7AC7061806A6}"/>
              </a:ext>
            </a:extLst>
          </p:cNvPr>
          <p:cNvSpPr>
            <a:spLocks noGrp="1"/>
          </p:cNvSpPr>
          <p:nvPr>
            <p:ph type="title"/>
          </p:nvPr>
        </p:nvSpPr>
        <p:spPr>
          <a:xfrm>
            <a:off x="4724399" y="1138050"/>
            <a:ext cx="4042889" cy="914400"/>
          </a:xfrm>
        </p:spPr>
        <p:txBody>
          <a:bodyPr/>
          <a:lstStyle/>
          <a:p>
            <a:r>
              <a:rPr lang="sv-SE" dirty="0"/>
              <a:t>Background and Purpose</a:t>
            </a:r>
            <a:endParaRPr lang="en-US" dirty="0"/>
          </a:p>
        </p:txBody>
      </p:sp>
      <p:sp>
        <p:nvSpPr>
          <p:cNvPr id="17" name="Content Placeholder 16">
            <a:extLst>
              <a:ext uri="{FF2B5EF4-FFF2-40B4-BE49-F238E27FC236}">
                <a16:creationId xmlns:a16="http://schemas.microsoft.com/office/drawing/2014/main" id="{A0E7870B-8AD4-4E19-BD68-D5422E497561}"/>
              </a:ext>
            </a:extLst>
          </p:cNvPr>
          <p:cNvSpPr>
            <a:spLocks noGrp="1"/>
          </p:cNvSpPr>
          <p:nvPr>
            <p:ph sz="half" idx="10"/>
          </p:nvPr>
        </p:nvSpPr>
        <p:spPr>
          <a:xfrm>
            <a:off x="4724399" y="2166750"/>
            <a:ext cx="3852601" cy="1585500"/>
          </a:xfrm>
        </p:spPr>
        <p:txBody>
          <a:bodyPr>
            <a:normAutofit fontScale="62500" lnSpcReduction="20000"/>
          </a:bodyPr>
          <a:lstStyle/>
          <a:p>
            <a:pPr>
              <a:lnSpc>
                <a:spcPct val="120000"/>
              </a:lnSpc>
            </a:pPr>
            <a:r>
              <a:rPr lang="sv-SE" dirty="0"/>
              <a:t>A liquid droplet is placed on a marble substrate. The droplet is a concentrated solution of water and acetone. </a:t>
            </a:r>
            <a:r>
              <a:rPr lang="en-US" dirty="0"/>
              <a:t>Both the water and the acetone evaporate into the surrounding gas phase, causing it to shrink. The droplet is subjected to an impinging gas phase jet from above, which accelerates the evaporation by transporting vapor species away from the droplet surface. As it evaporates, the droplet is cooled due to the latent heat of evaporation. </a:t>
            </a:r>
          </a:p>
          <a:p>
            <a:pPr>
              <a:lnSpc>
                <a:spcPct val="120000"/>
              </a:lnSpc>
            </a:pPr>
            <a:r>
              <a:rPr lang="en-US" dirty="0"/>
              <a:t>This application shows how to model multispecies evaporation by combining functionality for vapor–liquid equilibria, fluid flow, heat transfer, and moving mesh.</a:t>
            </a:r>
          </a:p>
        </p:txBody>
      </p:sp>
      <p:sp>
        <p:nvSpPr>
          <p:cNvPr id="18" name="Content Placeholder 17">
            <a:extLst>
              <a:ext uri="{FF2B5EF4-FFF2-40B4-BE49-F238E27FC236}">
                <a16:creationId xmlns:a16="http://schemas.microsoft.com/office/drawing/2014/main" id="{72908E4B-D448-46A5-B01D-878235AD4AB0}"/>
              </a:ext>
            </a:extLst>
          </p:cNvPr>
          <p:cNvSpPr>
            <a:spLocks noGrp="1"/>
          </p:cNvSpPr>
          <p:nvPr>
            <p:ph sz="quarter" idx="21"/>
          </p:nvPr>
        </p:nvSpPr>
        <p:spPr/>
        <p:txBody>
          <a:bodyPr/>
          <a:lstStyle/>
          <a:p>
            <a:r>
              <a:rPr lang="sv-SE" dirty="0"/>
              <a:t> </a:t>
            </a:r>
            <a:endParaRPr lang="en-US" dirty="0"/>
          </a:p>
        </p:txBody>
      </p:sp>
      <p:pic>
        <p:nvPicPr>
          <p:cNvPr id="21" name="Picture 20">
            <a:extLst>
              <a:ext uri="{FF2B5EF4-FFF2-40B4-BE49-F238E27FC236}">
                <a16:creationId xmlns:a16="http://schemas.microsoft.com/office/drawing/2014/main" id="{A3DBDBD2-0E0C-4360-A040-073C840380E5}"/>
              </a:ext>
            </a:extLst>
          </p:cNvPr>
          <p:cNvPicPr>
            <a:picLocks noChangeAspect="1"/>
          </p:cNvPicPr>
          <p:nvPr/>
        </p:nvPicPr>
        <p:blipFill rotWithShape="1">
          <a:blip r:embed="rId2"/>
          <a:srcRect l="6322" t="9343" r="19937" b="16499"/>
          <a:stretch/>
        </p:blipFill>
        <p:spPr>
          <a:xfrm>
            <a:off x="502386" y="666650"/>
            <a:ext cx="4008287" cy="4030896"/>
          </a:xfrm>
          <a:prstGeom prst="rect">
            <a:avLst/>
          </a:prstGeom>
        </p:spPr>
      </p:pic>
    </p:spTree>
    <p:extLst>
      <p:ext uri="{BB962C8B-B14F-4D97-AF65-F5344CB8AC3E}">
        <p14:creationId xmlns:p14="http://schemas.microsoft.com/office/powerpoint/2010/main" val="861127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a:extLst>
              <a:ext uri="{FF2B5EF4-FFF2-40B4-BE49-F238E27FC236}">
                <a16:creationId xmlns:a16="http://schemas.microsoft.com/office/drawing/2014/main" id="{077973D0-DA94-4FD3-AEBB-8B61ED9917A1}"/>
              </a:ext>
            </a:extLst>
          </p:cNvPr>
          <p:cNvSpPr/>
          <p:nvPr/>
        </p:nvSpPr>
        <p:spPr>
          <a:xfrm>
            <a:off x="2232000" y="2301750"/>
            <a:ext cx="315000" cy="48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a:extLst>
              <a:ext uri="{FF2B5EF4-FFF2-40B4-BE49-F238E27FC236}">
                <a16:creationId xmlns:a16="http://schemas.microsoft.com/office/drawing/2014/main" id="{11072425-31B1-4E4F-9803-54889DA63AAD}"/>
              </a:ext>
            </a:extLst>
          </p:cNvPr>
          <p:cNvSpPr/>
          <p:nvPr/>
        </p:nvSpPr>
        <p:spPr>
          <a:xfrm>
            <a:off x="2232000" y="3259492"/>
            <a:ext cx="360252" cy="48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Rectangle 149">
            <a:extLst>
              <a:ext uri="{FF2B5EF4-FFF2-40B4-BE49-F238E27FC236}">
                <a16:creationId xmlns:a16="http://schemas.microsoft.com/office/drawing/2014/main" id="{0DEE1ACB-F534-40E6-95BE-CDAA0C842511}"/>
              </a:ext>
            </a:extLst>
          </p:cNvPr>
          <p:cNvSpPr/>
          <p:nvPr/>
        </p:nvSpPr>
        <p:spPr>
          <a:xfrm>
            <a:off x="6448663" y="4562858"/>
            <a:ext cx="296678" cy="3048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86">
            <a:extLst>
              <a:ext uri="{FF2B5EF4-FFF2-40B4-BE49-F238E27FC236}">
                <a16:creationId xmlns:a16="http://schemas.microsoft.com/office/drawing/2014/main" id="{30246DB5-B865-4554-B831-B470B52475AB}"/>
              </a:ext>
            </a:extLst>
          </p:cNvPr>
          <p:cNvSpPr/>
          <p:nvPr/>
        </p:nvSpPr>
        <p:spPr>
          <a:xfrm>
            <a:off x="6448663" y="3244850"/>
            <a:ext cx="296678" cy="48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Rectangle 147">
            <a:extLst>
              <a:ext uri="{FF2B5EF4-FFF2-40B4-BE49-F238E27FC236}">
                <a16:creationId xmlns:a16="http://schemas.microsoft.com/office/drawing/2014/main" id="{F1C575E9-3058-446C-9E3A-A830F629B536}"/>
              </a:ext>
            </a:extLst>
          </p:cNvPr>
          <p:cNvSpPr/>
          <p:nvPr/>
        </p:nvSpPr>
        <p:spPr>
          <a:xfrm>
            <a:off x="6448663" y="2751750"/>
            <a:ext cx="296678" cy="315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Rectangle 136">
            <a:extLst>
              <a:ext uri="{FF2B5EF4-FFF2-40B4-BE49-F238E27FC236}">
                <a16:creationId xmlns:a16="http://schemas.microsoft.com/office/drawing/2014/main" id="{2263BC7E-48A9-4B6C-983A-660DCB2F4DC3}"/>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itle 47">
            <a:extLst>
              <a:ext uri="{FF2B5EF4-FFF2-40B4-BE49-F238E27FC236}">
                <a16:creationId xmlns:a16="http://schemas.microsoft.com/office/drawing/2014/main" id="{7F8B5EE0-A078-4307-A626-4F65552480DD}"/>
              </a:ext>
            </a:extLst>
          </p:cNvPr>
          <p:cNvSpPr>
            <a:spLocks noGrp="1"/>
          </p:cNvSpPr>
          <p:nvPr>
            <p:ph type="title"/>
          </p:nvPr>
        </p:nvSpPr>
        <p:spPr>
          <a:xfrm>
            <a:off x="457200" y="800101"/>
            <a:ext cx="3429001" cy="800100"/>
          </a:xfrm>
        </p:spPr>
        <p:txBody>
          <a:bodyPr/>
          <a:lstStyle/>
          <a:p>
            <a:r>
              <a:rPr lang="sv-SE" dirty="0"/>
              <a:t>Model Setup</a:t>
            </a:r>
            <a:endParaRPr lang="en-US" dirty="0"/>
          </a:p>
        </p:txBody>
      </p:sp>
      <p:sp>
        <p:nvSpPr>
          <p:cNvPr id="49" name="Content Placeholder 48">
            <a:extLst>
              <a:ext uri="{FF2B5EF4-FFF2-40B4-BE49-F238E27FC236}">
                <a16:creationId xmlns:a16="http://schemas.microsoft.com/office/drawing/2014/main" id="{51EEC780-B9DD-46CF-B679-72FA0ED390DA}"/>
              </a:ext>
            </a:extLst>
          </p:cNvPr>
          <p:cNvSpPr>
            <a:spLocks noGrp="1"/>
          </p:cNvSpPr>
          <p:nvPr>
            <p:ph sz="half" idx="10"/>
          </p:nvPr>
        </p:nvSpPr>
        <p:spPr/>
        <p:txBody>
          <a:bodyPr/>
          <a:lstStyle/>
          <a:p>
            <a:r>
              <a:rPr lang="sv-SE" dirty="0"/>
              <a:t> Geometry, domains, and boundary conditions</a:t>
            </a:r>
            <a:endParaRPr lang="en-US" dirty="0"/>
          </a:p>
        </p:txBody>
      </p:sp>
      <p:cxnSp>
        <p:nvCxnSpPr>
          <p:cNvPr id="64" name="Connector: Elbow 63">
            <a:extLst>
              <a:ext uri="{FF2B5EF4-FFF2-40B4-BE49-F238E27FC236}">
                <a16:creationId xmlns:a16="http://schemas.microsoft.com/office/drawing/2014/main" id="{5D58B5A4-8783-49C0-B37C-CD66B0A26CF5}"/>
              </a:ext>
            </a:extLst>
          </p:cNvPr>
          <p:cNvCxnSpPr>
            <a:cxnSpLocks/>
            <a:stCxn id="87" idx="3"/>
            <a:endCxn id="65" idx="1"/>
          </p:cNvCxnSpPr>
          <p:nvPr/>
        </p:nvCxnSpPr>
        <p:spPr>
          <a:xfrm flipV="1">
            <a:off x="6745341" y="2866362"/>
            <a:ext cx="1080214" cy="619788"/>
          </a:xfrm>
          <a:prstGeom prst="bentConnector3">
            <a:avLst>
              <a:gd name="adj1" fmla="val 64108"/>
            </a:avLst>
          </a:prstGeom>
        </p:spPr>
        <p:style>
          <a:lnRef idx="1">
            <a:schemeClr val="accent1"/>
          </a:lnRef>
          <a:fillRef idx="0">
            <a:schemeClr val="accent1"/>
          </a:fillRef>
          <a:effectRef idx="0">
            <a:schemeClr val="accent1"/>
          </a:effectRef>
          <a:fontRef idx="minor">
            <a:schemeClr val="tx1"/>
          </a:fontRef>
        </p:style>
      </p:cxnSp>
      <p:sp>
        <p:nvSpPr>
          <p:cNvPr id="65" name="Text Placeholder 12">
            <a:extLst>
              <a:ext uri="{FF2B5EF4-FFF2-40B4-BE49-F238E27FC236}">
                <a16:creationId xmlns:a16="http://schemas.microsoft.com/office/drawing/2014/main" id="{70FFE6A9-A584-43F8-8456-98D52FA56EAB}"/>
              </a:ext>
            </a:extLst>
          </p:cNvPr>
          <p:cNvSpPr txBox="1">
            <a:spLocks/>
          </p:cNvSpPr>
          <p:nvPr/>
        </p:nvSpPr>
        <p:spPr>
          <a:xfrm>
            <a:off x="7825555" y="2713962"/>
            <a:ext cx="634296"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Outlet</a:t>
            </a:r>
            <a:endParaRPr lang="en-US" i="0" dirty="0">
              <a:solidFill>
                <a:schemeClr val="tx1"/>
              </a:solidFill>
            </a:endParaRPr>
          </a:p>
        </p:txBody>
      </p:sp>
      <p:cxnSp>
        <p:nvCxnSpPr>
          <p:cNvPr id="77" name="Connector: Elbow 76">
            <a:extLst>
              <a:ext uri="{FF2B5EF4-FFF2-40B4-BE49-F238E27FC236}">
                <a16:creationId xmlns:a16="http://schemas.microsoft.com/office/drawing/2014/main" id="{E81DA38F-C0D9-4BC4-8A22-38E0124E5730}"/>
              </a:ext>
            </a:extLst>
          </p:cNvPr>
          <p:cNvCxnSpPr>
            <a:cxnSpLocks/>
            <a:stCxn id="126" idx="0"/>
            <a:endCxn id="81" idx="3"/>
          </p:cNvCxnSpPr>
          <p:nvPr/>
        </p:nvCxnSpPr>
        <p:spPr>
          <a:xfrm rot="16200000" flipV="1">
            <a:off x="1797378" y="1709628"/>
            <a:ext cx="215786" cy="96845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80" name="Text Placeholder 79">
            <a:extLst>
              <a:ext uri="{FF2B5EF4-FFF2-40B4-BE49-F238E27FC236}">
                <a16:creationId xmlns:a16="http://schemas.microsoft.com/office/drawing/2014/main" id="{388A48A0-D2F5-40C7-A109-09B8924807A5}"/>
              </a:ext>
            </a:extLst>
          </p:cNvPr>
          <p:cNvSpPr>
            <a:spLocks noGrp="1"/>
          </p:cNvSpPr>
          <p:nvPr>
            <p:ph type="body" sz="quarter" idx="18"/>
          </p:nvPr>
        </p:nvSpPr>
        <p:spPr/>
        <p:txBody>
          <a:bodyPr/>
          <a:lstStyle/>
          <a:p>
            <a:r>
              <a:rPr lang="sv-SE" dirty="0"/>
              <a:t> </a:t>
            </a:r>
            <a:endParaRPr lang="en-US" dirty="0"/>
          </a:p>
        </p:txBody>
      </p:sp>
      <p:sp>
        <p:nvSpPr>
          <p:cNvPr id="81" name="Text Placeholder 12">
            <a:extLst>
              <a:ext uri="{FF2B5EF4-FFF2-40B4-BE49-F238E27FC236}">
                <a16:creationId xmlns:a16="http://schemas.microsoft.com/office/drawing/2014/main" id="{0175F757-192F-4154-ABF1-52C7E6A181A7}"/>
              </a:ext>
            </a:extLst>
          </p:cNvPr>
          <p:cNvSpPr txBox="1">
            <a:spLocks/>
          </p:cNvSpPr>
          <p:nvPr/>
        </p:nvSpPr>
        <p:spPr>
          <a:xfrm>
            <a:off x="810957" y="1933564"/>
            <a:ext cx="610085"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Inlet</a:t>
            </a:r>
          </a:p>
          <a:p>
            <a:pPr algn="ctr"/>
            <a:endParaRPr lang="en-US" i="0" dirty="0">
              <a:solidFill>
                <a:schemeClr val="tx1"/>
              </a:solidFill>
            </a:endParaRPr>
          </a:p>
        </p:txBody>
      </p:sp>
      <mc:AlternateContent xmlns:mc="http://schemas.openxmlformats.org/markup-compatibility/2006" xmlns:a14="http://schemas.microsoft.com/office/drawing/2010/main">
        <mc:Choice Requires="a14">
          <p:sp>
            <p:nvSpPr>
              <p:cNvPr id="94" name="Text Placeholder 12">
                <a:extLst>
                  <a:ext uri="{FF2B5EF4-FFF2-40B4-BE49-F238E27FC236}">
                    <a16:creationId xmlns:a16="http://schemas.microsoft.com/office/drawing/2014/main" id="{A24C73DB-CD02-44F7-BA14-AF326CD50E64}"/>
                  </a:ext>
                </a:extLst>
              </p:cNvPr>
              <p:cNvSpPr txBox="1">
                <a:spLocks/>
              </p:cNvSpPr>
              <p:nvPr/>
            </p:nvSpPr>
            <p:spPr>
              <a:xfrm>
                <a:off x="372079" y="2224971"/>
                <a:ext cx="1673481" cy="97798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sv-SE" sz="1000" i="0" dirty="0">
                    <a:solidFill>
                      <a:schemeClr val="tx1"/>
                    </a:solidFill>
                  </a:rPr>
                  <a:t>R</a:t>
                </a:r>
                <a:r>
                  <a:rPr lang="en-US" sz="1000" i="0" dirty="0">
                    <a:solidFill>
                      <a:schemeClr val="tx1"/>
                    </a:solidFill>
                  </a:rPr>
                  <a:t>el. humidity, </a:t>
                </a:r>
                <a14:m>
                  <m:oMath xmlns:m="http://schemas.openxmlformats.org/officeDocument/2006/math">
                    <m:sSub>
                      <m:sSubPr>
                        <m:ctrlPr>
                          <a:rPr lang="sv-SE" sz="1000" i="1">
                            <a:solidFill>
                              <a:schemeClr val="tx1"/>
                            </a:solidFill>
                            <a:latin typeface="Cambria Math" panose="02040503050406030204" pitchFamily="18" charset="0"/>
                          </a:rPr>
                        </m:ctrlPr>
                      </m:sSubPr>
                      <m:e>
                        <m:r>
                          <a:rPr lang="sv-SE" sz="1000">
                            <a:solidFill>
                              <a:schemeClr val="tx1"/>
                            </a:solidFill>
                            <a:latin typeface="Cambria Math" panose="02040503050406030204" pitchFamily="18" charset="0"/>
                          </a:rPr>
                          <m:t>𝜙</m:t>
                        </m:r>
                      </m:e>
                      <m:sub>
                        <m:r>
                          <m:rPr>
                            <m:sty m:val="p"/>
                          </m:rPr>
                          <a:rPr lang="sv-SE" sz="1000" i="0">
                            <a:solidFill>
                              <a:schemeClr val="tx1"/>
                            </a:solidFill>
                            <a:latin typeface="Cambria Math" panose="02040503050406030204" pitchFamily="18" charset="0"/>
                          </a:rPr>
                          <m:t>w</m:t>
                        </m:r>
                      </m:sub>
                    </m:sSub>
                    <m:r>
                      <a:rPr lang="sv-SE" sz="1000">
                        <a:solidFill>
                          <a:schemeClr val="tx1"/>
                        </a:solidFill>
                        <a:latin typeface="Cambria Math" panose="02040503050406030204" pitchFamily="18" charset="0"/>
                      </a:rPr>
                      <m:t>=</m:t>
                    </m:r>
                  </m:oMath>
                </a14:m>
                <a:r>
                  <a:rPr lang="en-US" sz="1000" i="0" dirty="0">
                    <a:solidFill>
                      <a:schemeClr val="tx1"/>
                    </a:solidFill>
                  </a:rPr>
                  <a:t> 0.3</a:t>
                </a:r>
              </a:p>
              <a:p>
                <a:pPr algn="ctr"/>
                <a14:m>
                  <m:oMath xmlns:m="http://schemas.openxmlformats.org/officeDocument/2006/math">
                    <m:r>
                      <a:rPr lang="sv-SE" sz="1000" b="0" i="1" smtClean="0">
                        <a:solidFill>
                          <a:schemeClr val="tx1"/>
                        </a:solidFill>
                        <a:latin typeface="Cambria Math" panose="02040503050406030204" pitchFamily="18" charset="0"/>
                      </a:rPr>
                      <m:t>𝑇</m:t>
                    </m:r>
                    <m:r>
                      <a:rPr lang="sv-SE" sz="1000" b="0" i="1" smtClean="0">
                        <a:solidFill>
                          <a:schemeClr val="tx1"/>
                        </a:solidFill>
                        <a:latin typeface="Cambria Math" panose="02040503050406030204" pitchFamily="18" charset="0"/>
                      </a:rPr>
                      <m:t>=25</m:t>
                    </m:r>
                  </m:oMath>
                </a14:m>
                <a:r>
                  <a:rPr lang="en-US" sz="1000" i="0" dirty="0">
                    <a:solidFill>
                      <a:schemeClr val="tx1"/>
                    </a:solidFill>
                    <a:sym typeface="Symbol" panose="05050102010706020507" pitchFamily="18" charset="2"/>
                  </a:rPr>
                  <a:t></a:t>
                </a:r>
                <a:r>
                  <a:rPr lang="en-US" sz="1000" i="0" dirty="0">
                    <a:solidFill>
                      <a:schemeClr val="tx1"/>
                    </a:solidFill>
                  </a:rPr>
                  <a:t>C   </a:t>
                </a:r>
              </a:p>
              <a:p>
                <a:pPr algn="ctr"/>
                <a:endParaRPr lang="en-US" sz="1000" i="0" dirty="0">
                  <a:solidFill>
                    <a:schemeClr val="tx1"/>
                  </a:solidFill>
                </a:endParaRPr>
              </a:p>
              <a:p>
                <a:pPr algn="ctr"/>
                <a:endParaRPr lang="en-US" i="0" dirty="0">
                  <a:solidFill>
                    <a:schemeClr val="tx1"/>
                  </a:solidFill>
                </a:endParaRPr>
              </a:p>
            </p:txBody>
          </p:sp>
        </mc:Choice>
        <mc:Fallback xmlns="">
          <p:sp>
            <p:nvSpPr>
              <p:cNvPr id="94" name="Text Placeholder 12">
                <a:extLst>
                  <a:ext uri="{FF2B5EF4-FFF2-40B4-BE49-F238E27FC236}">
                    <a16:creationId xmlns:a16="http://schemas.microsoft.com/office/drawing/2014/main" id="{A24C73DB-CD02-44F7-BA14-AF326CD50E64}"/>
                  </a:ext>
                </a:extLst>
              </p:cNvPr>
              <p:cNvSpPr txBox="1">
                <a:spLocks noRot="1" noChangeAspect="1" noMove="1" noResize="1" noEditPoints="1" noAdjustHandles="1" noChangeArrowheads="1" noChangeShapeType="1" noTextEdit="1"/>
              </p:cNvSpPr>
              <p:nvPr/>
            </p:nvSpPr>
            <p:spPr>
              <a:xfrm>
                <a:off x="372079" y="2224971"/>
                <a:ext cx="1673481" cy="977982"/>
              </a:xfrm>
              <a:prstGeom prst="rect">
                <a:avLst/>
              </a:prstGeom>
              <a:blipFill>
                <a:blip r:embed="rId2"/>
                <a:stretch>
                  <a:fillRect/>
                </a:stretch>
              </a:blipFill>
            </p:spPr>
            <p:txBody>
              <a:bodyPr/>
              <a:lstStyle/>
              <a:p>
                <a:r>
                  <a:rPr lang="en-US">
                    <a:noFill/>
                  </a:rPr>
                  <a:t> </a:t>
                </a:r>
              </a:p>
            </p:txBody>
          </p:sp>
        </mc:Fallback>
      </mc:AlternateContent>
      <p:cxnSp>
        <p:nvCxnSpPr>
          <p:cNvPr id="98" name="Straight Connector 97">
            <a:extLst>
              <a:ext uri="{FF2B5EF4-FFF2-40B4-BE49-F238E27FC236}">
                <a16:creationId xmlns:a16="http://schemas.microsoft.com/office/drawing/2014/main" id="{BAE19889-5DE6-4DE8-B760-B3634F0E0B48}"/>
              </a:ext>
            </a:extLst>
          </p:cNvPr>
          <p:cNvCxnSpPr>
            <a:cxnSpLocks/>
            <a:stCxn id="99" idx="1"/>
            <a:endCxn id="132" idx="3"/>
          </p:cNvCxnSpPr>
          <p:nvPr/>
        </p:nvCxnSpPr>
        <p:spPr>
          <a:xfrm flipH="1">
            <a:off x="1536996" y="3500792"/>
            <a:ext cx="695004" cy="1916"/>
          </a:xfrm>
          <a:prstGeom prst="line">
            <a:avLst/>
          </a:prstGeom>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455515E1-9FE2-441D-AEDB-87AF2CF77EB8}"/>
              </a:ext>
            </a:extLst>
          </p:cNvPr>
          <p:cNvSpPr/>
          <p:nvPr/>
        </p:nvSpPr>
        <p:spPr>
          <a:xfrm>
            <a:off x="0" y="1828800"/>
            <a:ext cx="9144000" cy="3330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Content Placeholder 120">
            <a:extLst>
              <a:ext uri="{FF2B5EF4-FFF2-40B4-BE49-F238E27FC236}">
                <a16:creationId xmlns:a16="http://schemas.microsoft.com/office/drawing/2014/main" id="{FF4FA9A6-0750-4296-89A0-77FB33E22AB9}"/>
              </a:ext>
            </a:extLst>
          </p:cNvPr>
          <p:cNvSpPr>
            <a:spLocks noGrp="1"/>
          </p:cNvSpPr>
          <p:nvPr>
            <p:ph sz="quarter" idx="17"/>
          </p:nvPr>
        </p:nvSpPr>
        <p:spPr>
          <a:xfrm>
            <a:off x="0" y="1828800"/>
            <a:ext cx="9144000" cy="3314700"/>
          </a:xfrm>
        </p:spPr>
        <p:txBody>
          <a:bodyPr/>
          <a:lstStyle/>
          <a:p>
            <a:r>
              <a:rPr lang="sv-SE" dirty="0"/>
              <a:t> </a:t>
            </a:r>
            <a:endParaRPr lang="en-US" dirty="0"/>
          </a:p>
        </p:txBody>
      </p:sp>
      <p:pic>
        <p:nvPicPr>
          <p:cNvPr id="125" name="Picture 124">
            <a:extLst>
              <a:ext uri="{FF2B5EF4-FFF2-40B4-BE49-F238E27FC236}">
                <a16:creationId xmlns:a16="http://schemas.microsoft.com/office/drawing/2014/main" id="{756CCB41-2232-4A0F-8EB5-B008661D6F4F}"/>
              </a:ext>
            </a:extLst>
          </p:cNvPr>
          <p:cNvPicPr>
            <a:picLocks noChangeAspect="1"/>
          </p:cNvPicPr>
          <p:nvPr/>
        </p:nvPicPr>
        <p:blipFill>
          <a:blip r:embed="rId3"/>
          <a:stretch>
            <a:fillRect/>
          </a:stretch>
        </p:blipFill>
        <p:spPr>
          <a:xfrm>
            <a:off x="2232000" y="2301750"/>
            <a:ext cx="4905000" cy="2565910"/>
          </a:xfrm>
          <a:prstGeom prst="rect">
            <a:avLst/>
          </a:prstGeom>
        </p:spPr>
      </p:pic>
      <p:sp>
        <p:nvSpPr>
          <p:cNvPr id="132" name="Text Placeholder 12">
            <a:extLst>
              <a:ext uri="{FF2B5EF4-FFF2-40B4-BE49-F238E27FC236}">
                <a16:creationId xmlns:a16="http://schemas.microsoft.com/office/drawing/2014/main" id="{8F2C90BE-2A69-41FB-A3D6-AAE0069D5658}"/>
              </a:ext>
            </a:extLst>
          </p:cNvPr>
          <p:cNvSpPr txBox="1">
            <a:spLocks/>
          </p:cNvSpPr>
          <p:nvPr/>
        </p:nvSpPr>
        <p:spPr>
          <a:xfrm>
            <a:off x="457200" y="3350308"/>
            <a:ext cx="1079796"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Symmetry line</a:t>
            </a:r>
          </a:p>
          <a:p>
            <a:pPr algn="ctr"/>
            <a:endParaRPr lang="en-US" i="0" dirty="0">
              <a:solidFill>
                <a:schemeClr val="tx1"/>
              </a:solidFill>
            </a:endParaRPr>
          </a:p>
        </p:txBody>
      </p:sp>
      <p:cxnSp>
        <p:nvCxnSpPr>
          <p:cNvPr id="138" name="Straight Connector 137">
            <a:extLst>
              <a:ext uri="{FF2B5EF4-FFF2-40B4-BE49-F238E27FC236}">
                <a16:creationId xmlns:a16="http://schemas.microsoft.com/office/drawing/2014/main" id="{F5529FC0-6EDB-4ECC-A98D-2789858B798A}"/>
              </a:ext>
            </a:extLst>
          </p:cNvPr>
          <p:cNvCxnSpPr>
            <a:cxnSpLocks/>
            <a:endCxn id="139" idx="3"/>
          </p:cNvCxnSpPr>
          <p:nvPr/>
        </p:nvCxnSpPr>
        <p:spPr>
          <a:xfrm flipH="1">
            <a:off x="1536996" y="4423737"/>
            <a:ext cx="852504" cy="0"/>
          </a:xfrm>
          <a:prstGeom prst="line">
            <a:avLst/>
          </a:prstGeom>
        </p:spPr>
        <p:style>
          <a:lnRef idx="1">
            <a:schemeClr val="accent1"/>
          </a:lnRef>
          <a:fillRef idx="0">
            <a:schemeClr val="accent1"/>
          </a:fillRef>
          <a:effectRef idx="0">
            <a:schemeClr val="accent1"/>
          </a:effectRef>
          <a:fontRef idx="minor">
            <a:schemeClr val="tx1"/>
          </a:fontRef>
        </p:style>
      </p:cxnSp>
      <p:sp>
        <p:nvSpPr>
          <p:cNvPr id="139" name="Text Placeholder 12">
            <a:extLst>
              <a:ext uri="{FF2B5EF4-FFF2-40B4-BE49-F238E27FC236}">
                <a16:creationId xmlns:a16="http://schemas.microsoft.com/office/drawing/2014/main" id="{B5ED815D-66CF-4571-8CF9-38BB72692DCE}"/>
              </a:ext>
            </a:extLst>
          </p:cNvPr>
          <p:cNvSpPr txBox="1">
            <a:spLocks/>
          </p:cNvSpPr>
          <p:nvPr/>
        </p:nvSpPr>
        <p:spPr>
          <a:xfrm>
            <a:off x="695004" y="4271337"/>
            <a:ext cx="841992"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Droplet</a:t>
            </a:r>
          </a:p>
          <a:p>
            <a:pPr algn="ctr"/>
            <a:endParaRPr lang="en-US" i="0" dirty="0">
              <a:solidFill>
                <a:schemeClr val="tx1"/>
              </a:solidFill>
            </a:endParaRPr>
          </a:p>
        </p:txBody>
      </p:sp>
      <p:cxnSp>
        <p:nvCxnSpPr>
          <p:cNvPr id="152" name="Connector: Elbow 151">
            <a:extLst>
              <a:ext uri="{FF2B5EF4-FFF2-40B4-BE49-F238E27FC236}">
                <a16:creationId xmlns:a16="http://schemas.microsoft.com/office/drawing/2014/main" id="{FDBD4289-C026-4109-B5C3-EB99F4A6C168}"/>
              </a:ext>
            </a:extLst>
          </p:cNvPr>
          <p:cNvCxnSpPr>
            <a:cxnSpLocks/>
            <a:stCxn id="148" idx="3"/>
            <a:endCxn id="154" idx="1"/>
          </p:cNvCxnSpPr>
          <p:nvPr/>
        </p:nvCxnSpPr>
        <p:spPr>
          <a:xfrm flipV="1">
            <a:off x="6745341" y="2246574"/>
            <a:ext cx="999237" cy="66267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54" name="Text Placeholder 12">
            <a:extLst>
              <a:ext uri="{FF2B5EF4-FFF2-40B4-BE49-F238E27FC236}">
                <a16:creationId xmlns:a16="http://schemas.microsoft.com/office/drawing/2014/main" id="{5765ED64-2DE4-4958-A13D-E5C3467E4FC6}"/>
              </a:ext>
            </a:extLst>
          </p:cNvPr>
          <p:cNvSpPr txBox="1">
            <a:spLocks/>
          </p:cNvSpPr>
          <p:nvPr/>
        </p:nvSpPr>
        <p:spPr>
          <a:xfrm>
            <a:off x="7744578" y="2094174"/>
            <a:ext cx="1399422"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Solid (acrylic plastic)</a:t>
            </a:r>
            <a:endParaRPr lang="en-US" i="0" dirty="0">
              <a:solidFill>
                <a:schemeClr val="tx1"/>
              </a:solidFill>
            </a:endParaRPr>
          </a:p>
        </p:txBody>
      </p:sp>
      <p:cxnSp>
        <p:nvCxnSpPr>
          <p:cNvPr id="161" name="Connector: Elbow 160">
            <a:extLst>
              <a:ext uri="{FF2B5EF4-FFF2-40B4-BE49-F238E27FC236}">
                <a16:creationId xmlns:a16="http://schemas.microsoft.com/office/drawing/2014/main" id="{6389D957-29ED-4FF1-A93D-4125BD6C7E8F}"/>
              </a:ext>
            </a:extLst>
          </p:cNvPr>
          <p:cNvCxnSpPr>
            <a:cxnSpLocks/>
            <a:stCxn id="150" idx="3"/>
            <a:endCxn id="166" idx="1"/>
          </p:cNvCxnSpPr>
          <p:nvPr/>
        </p:nvCxnSpPr>
        <p:spPr>
          <a:xfrm flipV="1">
            <a:off x="6745341" y="4282767"/>
            <a:ext cx="999237" cy="432492"/>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66" name="Text Placeholder 12">
            <a:extLst>
              <a:ext uri="{FF2B5EF4-FFF2-40B4-BE49-F238E27FC236}">
                <a16:creationId xmlns:a16="http://schemas.microsoft.com/office/drawing/2014/main" id="{B64A4E29-F367-4D76-BA6C-1AA432DE09DB}"/>
              </a:ext>
            </a:extLst>
          </p:cNvPr>
          <p:cNvSpPr txBox="1">
            <a:spLocks/>
          </p:cNvSpPr>
          <p:nvPr/>
        </p:nvSpPr>
        <p:spPr>
          <a:xfrm>
            <a:off x="7744578" y="4130367"/>
            <a:ext cx="1047595"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Solid (marble)</a:t>
            </a:r>
            <a:endParaRPr lang="en-US" i="0" dirty="0">
              <a:solidFill>
                <a:schemeClr val="tx1"/>
              </a:solidFill>
            </a:endParaRPr>
          </a:p>
        </p:txBody>
      </p:sp>
      <p:cxnSp>
        <p:nvCxnSpPr>
          <p:cNvPr id="172" name="Connector: Elbow 171">
            <a:extLst>
              <a:ext uri="{FF2B5EF4-FFF2-40B4-BE49-F238E27FC236}">
                <a16:creationId xmlns:a16="http://schemas.microsoft.com/office/drawing/2014/main" id="{7B86C790-4F80-4DCF-A61F-0B05CB23D5BB}"/>
              </a:ext>
            </a:extLst>
          </p:cNvPr>
          <p:cNvCxnSpPr>
            <a:cxnSpLocks/>
            <a:endCxn id="175" idx="1"/>
          </p:cNvCxnSpPr>
          <p:nvPr/>
        </p:nvCxnSpPr>
        <p:spPr>
          <a:xfrm flipV="1">
            <a:off x="2457000" y="4046917"/>
            <a:ext cx="828319" cy="235852"/>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75" name="Text Placeholder 12">
            <a:extLst>
              <a:ext uri="{FF2B5EF4-FFF2-40B4-BE49-F238E27FC236}">
                <a16:creationId xmlns:a16="http://schemas.microsoft.com/office/drawing/2014/main" id="{215DBBA7-D29C-4591-8DD5-5F48F40EAC88}"/>
              </a:ext>
            </a:extLst>
          </p:cNvPr>
          <p:cNvSpPr txBox="1">
            <a:spLocks/>
          </p:cNvSpPr>
          <p:nvPr/>
        </p:nvSpPr>
        <p:spPr>
          <a:xfrm>
            <a:off x="3285319" y="3822497"/>
            <a:ext cx="836681" cy="448839"/>
          </a:xfrm>
          <a:prstGeom prst="rect">
            <a:avLst/>
          </a:prstGeom>
        </p:spPr>
        <p:txBody>
          <a:bodyPr vert="horz" lIns="0" tIns="60960" rIns="121920" bIns="60960" rtlCol="0">
            <a:normAutofit fontScale="92500"/>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Vapor–liquid Interface</a:t>
            </a:r>
          </a:p>
          <a:p>
            <a:pPr algn="ctr"/>
            <a:endParaRPr lang="en-US" i="0" dirty="0">
              <a:solidFill>
                <a:schemeClr val="tx1"/>
              </a:solidFill>
            </a:endParaRPr>
          </a:p>
        </p:txBody>
      </p:sp>
      <p:cxnSp>
        <p:nvCxnSpPr>
          <p:cNvPr id="180" name="Straight Connector 179">
            <a:extLst>
              <a:ext uri="{FF2B5EF4-FFF2-40B4-BE49-F238E27FC236}">
                <a16:creationId xmlns:a16="http://schemas.microsoft.com/office/drawing/2014/main" id="{DB1FEB0A-F26B-4A9A-9B21-E26868DF39F9}"/>
              </a:ext>
            </a:extLst>
          </p:cNvPr>
          <p:cNvCxnSpPr>
            <a:cxnSpLocks/>
            <a:endCxn id="182" idx="2"/>
          </p:cNvCxnSpPr>
          <p:nvPr/>
        </p:nvCxnSpPr>
        <p:spPr>
          <a:xfrm flipV="1">
            <a:off x="4646208" y="2454149"/>
            <a:ext cx="0" cy="1286192"/>
          </a:xfrm>
          <a:prstGeom prst="line">
            <a:avLst/>
          </a:prstGeom>
        </p:spPr>
        <p:style>
          <a:lnRef idx="1">
            <a:schemeClr val="accent1"/>
          </a:lnRef>
          <a:fillRef idx="0">
            <a:schemeClr val="accent1"/>
          </a:fillRef>
          <a:effectRef idx="0">
            <a:schemeClr val="accent1"/>
          </a:effectRef>
          <a:fontRef idx="minor">
            <a:schemeClr val="tx1"/>
          </a:fontRef>
        </p:style>
      </p:cxnSp>
      <p:sp>
        <p:nvSpPr>
          <p:cNvPr id="182" name="Text Placeholder 12">
            <a:extLst>
              <a:ext uri="{FF2B5EF4-FFF2-40B4-BE49-F238E27FC236}">
                <a16:creationId xmlns:a16="http://schemas.microsoft.com/office/drawing/2014/main" id="{903583A2-F7A7-4C85-BE44-D95E0EB70731}"/>
              </a:ext>
            </a:extLst>
          </p:cNvPr>
          <p:cNvSpPr txBox="1">
            <a:spLocks/>
          </p:cNvSpPr>
          <p:nvPr/>
        </p:nvSpPr>
        <p:spPr>
          <a:xfrm>
            <a:off x="3946497" y="2149349"/>
            <a:ext cx="1399422" cy="304800"/>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Vapor domain</a:t>
            </a:r>
          </a:p>
          <a:p>
            <a:pPr algn="ctr"/>
            <a:endParaRPr lang="en-US" i="0" dirty="0">
              <a:solidFill>
                <a:schemeClr val="tx1"/>
              </a:solidFill>
            </a:endParaRPr>
          </a:p>
        </p:txBody>
      </p:sp>
      <p:sp>
        <p:nvSpPr>
          <p:cNvPr id="32" name="Text Placeholder 12">
            <a:extLst>
              <a:ext uri="{FF2B5EF4-FFF2-40B4-BE49-F238E27FC236}">
                <a16:creationId xmlns:a16="http://schemas.microsoft.com/office/drawing/2014/main" id="{5B62248C-E374-4960-A7BA-A9808404A20B}"/>
              </a:ext>
            </a:extLst>
          </p:cNvPr>
          <p:cNvSpPr txBox="1">
            <a:spLocks/>
          </p:cNvSpPr>
          <p:nvPr/>
        </p:nvSpPr>
        <p:spPr>
          <a:xfrm>
            <a:off x="433919" y="4497492"/>
            <a:ext cx="1549799" cy="391784"/>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i="0" dirty="0">
                <a:solidFill>
                  <a:schemeClr val="tx1"/>
                </a:solidFill>
              </a:rPr>
              <a:t>20% acetone, 80% water</a:t>
            </a:r>
          </a:p>
          <a:p>
            <a:pPr algn="ctr"/>
            <a:endParaRPr lang="en-US" i="0" dirty="0">
              <a:solidFill>
                <a:schemeClr val="tx1"/>
              </a:solidFill>
            </a:endParaRPr>
          </a:p>
        </p:txBody>
      </p:sp>
    </p:spTree>
    <p:extLst>
      <p:ext uri="{BB962C8B-B14F-4D97-AF65-F5344CB8AC3E}">
        <p14:creationId xmlns:p14="http://schemas.microsoft.com/office/powerpoint/2010/main" val="404973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F2D50908-A412-42EB-B233-428984C9503F}"/>
              </a:ext>
            </a:extLst>
          </p:cNvPr>
          <p:cNvSpPr>
            <a:spLocks noGrp="1"/>
          </p:cNvSpPr>
          <p:nvPr>
            <p:ph sz="quarter" idx="17"/>
          </p:nvPr>
        </p:nvSpPr>
        <p:spPr/>
        <p:txBody>
          <a:bodyPr/>
          <a:lstStyle/>
          <a:p>
            <a:endParaRPr lang="en-US" dirty="0"/>
          </a:p>
        </p:txBody>
      </p:sp>
      <p:sp>
        <p:nvSpPr>
          <p:cNvPr id="12" name="Title 11">
            <a:extLst>
              <a:ext uri="{FF2B5EF4-FFF2-40B4-BE49-F238E27FC236}">
                <a16:creationId xmlns:a16="http://schemas.microsoft.com/office/drawing/2014/main" id="{C2BEF8BC-20E3-4135-9E20-CBEA7F415318}"/>
              </a:ext>
            </a:extLst>
          </p:cNvPr>
          <p:cNvSpPr>
            <a:spLocks noGrp="1"/>
          </p:cNvSpPr>
          <p:nvPr>
            <p:ph type="title"/>
          </p:nvPr>
        </p:nvSpPr>
        <p:spPr/>
        <p:txBody>
          <a:bodyPr/>
          <a:lstStyle/>
          <a:p>
            <a:r>
              <a:rPr lang="en-US" dirty="0"/>
              <a:t>Vapor–Liquid-Mixture Interface Feature</a:t>
            </a:r>
          </a:p>
        </p:txBody>
      </p:sp>
      <p:sp>
        <p:nvSpPr>
          <p:cNvPr id="14" name="Content Placeholder 13">
            <a:extLst>
              <a:ext uri="{FF2B5EF4-FFF2-40B4-BE49-F238E27FC236}">
                <a16:creationId xmlns:a16="http://schemas.microsoft.com/office/drawing/2014/main" id="{A3B7FDB9-FB2E-4A9E-B8DB-3507FB6ED6A9}"/>
              </a:ext>
            </a:extLst>
          </p:cNvPr>
          <p:cNvSpPr>
            <a:spLocks noGrp="1"/>
          </p:cNvSpPr>
          <p:nvPr>
            <p:ph sz="quarter" idx="19"/>
          </p:nvPr>
        </p:nvSpPr>
        <p:spPr/>
        <p:txBody>
          <a:bodyPr>
            <a:normAutofit fontScale="92500" lnSpcReduction="10000"/>
          </a:bodyPr>
          <a:lstStyle/>
          <a:p>
            <a:r>
              <a:rPr lang="en-US" sz="1350" dirty="0"/>
              <a:t>Boundary Feature </a:t>
            </a:r>
          </a:p>
        </p:txBody>
      </p:sp>
      <p:sp>
        <p:nvSpPr>
          <p:cNvPr id="15" name="Content Placeholder 14">
            <a:extLst>
              <a:ext uri="{FF2B5EF4-FFF2-40B4-BE49-F238E27FC236}">
                <a16:creationId xmlns:a16="http://schemas.microsoft.com/office/drawing/2014/main" id="{2415F4F3-CF39-4760-84A4-6194FA340D9C}"/>
              </a:ext>
            </a:extLst>
          </p:cNvPr>
          <p:cNvSpPr>
            <a:spLocks noGrp="1"/>
          </p:cNvSpPr>
          <p:nvPr>
            <p:ph sz="quarter" idx="21"/>
          </p:nvPr>
        </p:nvSpPr>
        <p:spPr/>
        <p:txBody>
          <a:bodyPr>
            <a:normAutofit fontScale="92500" lnSpcReduction="10000"/>
          </a:bodyPr>
          <a:lstStyle/>
          <a:p>
            <a:r>
              <a:rPr lang="en-US" sz="1350" dirty="0"/>
              <a:t>Interface Transfer </a:t>
            </a:r>
          </a:p>
        </p:txBody>
      </p:sp>
      <p:sp>
        <p:nvSpPr>
          <p:cNvPr id="16" name="Content Placeholder 15">
            <a:extLst>
              <a:ext uri="{FF2B5EF4-FFF2-40B4-BE49-F238E27FC236}">
                <a16:creationId xmlns:a16="http://schemas.microsoft.com/office/drawing/2014/main" id="{EAFF2C38-1794-4309-83CB-F801159B750A}"/>
              </a:ext>
            </a:extLst>
          </p:cNvPr>
          <p:cNvSpPr>
            <a:spLocks noGrp="1"/>
          </p:cNvSpPr>
          <p:nvPr>
            <p:ph sz="half" idx="22"/>
          </p:nvPr>
        </p:nvSpPr>
        <p:spPr/>
        <p:txBody>
          <a:bodyPr>
            <a:normAutofit/>
          </a:bodyPr>
          <a:lstStyle/>
          <a:p>
            <a:pPr>
              <a:spcBef>
                <a:spcPts val="600"/>
              </a:spcBef>
            </a:pPr>
            <a:r>
              <a:rPr lang="en-US" sz="975" dirty="0"/>
              <a:t>Defines equilibrium vapor conditions at vapor–liquid interfaces</a:t>
            </a:r>
          </a:p>
          <a:p>
            <a:pPr>
              <a:spcBef>
                <a:spcPts val="600"/>
              </a:spcBef>
            </a:pPr>
            <a:r>
              <a:rPr lang="en-US" sz="975" dirty="0"/>
              <a:t>Applied on boundaries adjacent to a liquid domain</a:t>
            </a:r>
          </a:p>
          <a:p>
            <a:pPr>
              <a:spcBef>
                <a:spcPts val="600"/>
              </a:spcBef>
            </a:pPr>
            <a:r>
              <a:rPr lang="en-US" sz="975" dirty="0"/>
              <a:t>Supports water or concentrated liquid solutions</a:t>
            </a:r>
          </a:p>
          <a:p>
            <a:pPr>
              <a:spcBef>
                <a:spcPts val="600"/>
              </a:spcBef>
            </a:pPr>
            <a:r>
              <a:rPr lang="sv-SE" sz="975" dirty="0"/>
              <a:t>Vapor</a:t>
            </a:r>
            <a:r>
              <a:rPr lang="en-US" sz="975" dirty="0"/>
              <a:t> pressure dependent on  </a:t>
            </a:r>
            <a:r>
              <a:rPr lang="en-US" sz="975" i="1" dirty="0"/>
              <a:t>T</a:t>
            </a:r>
            <a:r>
              <a:rPr lang="en-US" sz="975" dirty="0"/>
              <a:t>, </a:t>
            </a:r>
            <a:r>
              <a:rPr lang="en-US" sz="975" i="1" dirty="0"/>
              <a:t>p</a:t>
            </a:r>
            <a:r>
              <a:rPr lang="en-US" sz="975" dirty="0"/>
              <a:t>, and droplet composition</a:t>
            </a:r>
          </a:p>
          <a:p>
            <a:pPr>
              <a:spcBef>
                <a:spcPts val="600"/>
              </a:spcBef>
            </a:pPr>
            <a:endParaRPr lang="en-US" sz="975" dirty="0"/>
          </a:p>
          <a:p>
            <a:pPr>
              <a:spcBef>
                <a:spcPts val="600"/>
              </a:spcBef>
            </a:pPr>
            <a:endParaRPr lang="en-US" sz="975" dirty="0"/>
          </a:p>
        </p:txBody>
      </p:sp>
      <p:sp>
        <p:nvSpPr>
          <p:cNvPr id="17" name="Content Placeholder 16">
            <a:extLst>
              <a:ext uri="{FF2B5EF4-FFF2-40B4-BE49-F238E27FC236}">
                <a16:creationId xmlns:a16="http://schemas.microsoft.com/office/drawing/2014/main" id="{BE81620B-3570-4F89-A986-956CE9CBBD53}"/>
              </a:ext>
            </a:extLst>
          </p:cNvPr>
          <p:cNvSpPr>
            <a:spLocks noGrp="1"/>
          </p:cNvSpPr>
          <p:nvPr>
            <p:ph sz="half" idx="23"/>
          </p:nvPr>
        </p:nvSpPr>
        <p:spPr/>
        <p:txBody>
          <a:bodyPr>
            <a:normAutofit lnSpcReduction="10000"/>
          </a:bodyPr>
          <a:lstStyle/>
          <a:p>
            <a:pPr>
              <a:spcBef>
                <a:spcPts val="600"/>
              </a:spcBef>
            </a:pPr>
            <a:r>
              <a:rPr lang="en-US" sz="975" dirty="0"/>
              <a:t>Vapor pressures prescribed</a:t>
            </a:r>
          </a:p>
          <a:p>
            <a:pPr>
              <a:spcBef>
                <a:spcPts val="600"/>
              </a:spcBef>
            </a:pPr>
            <a:r>
              <a:rPr lang="en-US" sz="975" dirty="0"/>
              <a:t>Evaporation or condensation when the ambient vapor conditions differ from the interface conditions </a:t>
            </a:r>
          </a:p>
          <a:p>
            <a:pPr>
              <a:spcBef>
                <a:spcPts val="600"/>
              </a:spcBef>
            </a:pPr>
            <a:r>
              <a:rPr lang="en-US" sz="975" dirty="0"/>
              <a:t>Resulting mass transfer and latent heat computed</a:t>
            </a:r>
          </a:p>
          <a:p>
            <a:pPr>
              <a:spcBef>
                <a:spcPts val="600"/>
              </a:spcBef>
            </a:pPr>
            <a:r>
              <a:rPr lang="en-US" sz="975" dirty="0"/>
              <a:t>Combine with moving mesh to solve for the resulting interface motion  </a:t>
            </a:r>
          </a:p>
          <a:p>
            <a:pPr>
              <a:spcBef>
                <a:spcPts val="600"/>
              </a:spcBef>
            </a:pPr>
            <a:endParaRPr lang="en-US" sz="975" dirty="0"/>
          </a:p>
        </p:txBody>
      </p:sp>
      <p:pic>
        <p:nvPicPr>
          <p:cNvPr id="5" name="Picture 4">
            <a:extLst>
              <a:ext uri="{FF2B5EF4-FFF2-40B4-BE49-F238E27FC236}">
                <a16:creationId xmlns:a16="http://schemas.microsoft.com/office/drawing/2014/main" id="{35AA8731-EC6C-4C5A-9001-FED70E385FB3}"/>
              </a:ext>
            </a:extLst>
          </p:cNvPr>
          <p:cNvPicPr>
            <a:picLocks noChangeAspect="1"/>
          </p:cNvPicPr>
          <p:nvPr/>
        </p:nvPicPr>
        <p:blipFill>
          <a:blip r:embed="rId3"/>
          <a:stretch>
            <a:fillRect/>
          </a:stretch>
        </p:blipFill>
        <p:spPr>
          <a:xfrm>
            <a:off x="756402" y="743700"/>
            <a:ext cx="3135396" cy="4549900"/>
          </a:xfrm>
          <a:prstGeom prst="rect">
            <a:avLst/>
          </a:prstGeom>
          <a:ln>
            <a:noFill/>
          </a:ln>
        </p:spPr>
      </p:pic>
    </p:spTree>
    <p:extLst>
      <p:ext uri="{BB962C8B-B14F-4D97-AF65-F5344CB8AC3E}">
        <p14:creationId xmlns:p14="http://schemas.microsoft.com/office/powerpoint/2010/main" val="893321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0AF7466-9E2C-4533-B577-DF912C96D26F}"/>
              </a:ext>
            </a:extLst>
          </p:cNvPr>
          <p:cNvSpPr>
            <a:spLocks noGrp="1"/>
          </p:cNvSpPr>
          <p:nvPr>
            <p:ph sz="half" idx="18"/>
          </p:nvPr>
        </p:nvSpPr>
        <p:spPr>
          <a:xfrm>
            <a:off x="457200" y="3034640"/>
            <a:ext cx="2417762" cy="1670710"/>
          </a:xfrm>
        </p:spPr>
        <p:txBody>
          <a:bodyPr>
            <a:normAutofit lnSpcReduction="10000"/>
          </a:bodyPr>
          <a:lstStyle/>
          <a:p>
            <a:pPr marL="231775" indent="-231775">
              <a:buFont typeface="+mj-lt"/>
              <a:buAutoNum type="arabicPeriod"/>
            </a:pPr>
            <a:r>
              <a:rPr lang="sv-SE" sz="900" dirty="0"/>
              <a:t>Select </a:t>
            </a:r>
            <a:r>
              <a:rPr lang="sv-SE" sz="900" i="1" dirty="0"/>
              <a:t>Thermochemistry coupling</a:t>
            </a:r>
            <a:r>
              <a:rPr lang="sv-SE" sz="900" dirty="0"/>
              <a:t> to use automatically defined vapor pressure functions. </a:t>
            </a:r>
          </a:p>
          <a:p>
            <a:pPr marL="231775" indent="-231775">
              <a:buFont typeface="+mj-lt"/>
              <a:buAutoNum type="arabicPeriod"/>
            </a:pPr>
            <a:r>
              <a:rPr lang="sv-SE" sz="900" dirty="0"/>
              <a:t>Identify a </a:t>
            </a:r>
            <a:r>
              <a:rPr lang="sv-SE" sz="900" i="1" dirty="0"/>
              <a:t>Chemistry</a:t>
            </a:r>
            <a:r>
              <a:rPr lang="sv-SE" sz="900" dirty="0"/>
              <a:t> interface coupled to a thermodynamic system. </a:t>
            </a:r>
          </a:p>
          <a:p>
            <a:pPr marL="231775" indent="-231775">
              <a:buFont typeface="+mj-lt"/>
              <a:buAutoNum type="arabicPeriod"/>
            </a:pPr>
            <a:r>
              <a:rPr lang="sv-SE" sz="900" dirty="0"/>
              <a:t>Select the species that are able to evaporate or condense. </a:t>
            </a:r>
          </a:p>
          <a:p>
            <a:pPr marL="231775" indent="-231775">
              <a:buFont typeface="+mj-lt"/>
              <a:buAutoNum type="arabicPeriod"/>
            </a:pPr>
            <a:r>
              <a:rPr lang="sv-SE" sz="900" dirty="0"/>
              <a:t>If needed, select </a:t>
            </a:r>
            <a:r>
              <a:rPr lang="sv-SE" sz="900" i="1" dirty="0"/>
              <a:t>Reverse direction</a:t>
            </a:r>
            <a:r>
              <a:rPr lang="sv-SE" sz="900" dirty="0"/>
              <a:t> for the arrow in the </a:t>
            </a:r>
            <a:r>
              <a:rPr lang="sv-SE" sz="900" i="1" dirty="0"/>
              <a:t>Graphics</a:t>
            </a:r>
            <a:r>
              <a:rPr lang="sv-SE" sz="900" dirty="0"/>
              <a:t> window to identify the liquid side of the interface.</a:t>
            </a:r>
          </a:p>
          <a:p>
            <a:pPr marL="231775" indent="-231775">
              <a:buFont typeface="+mj-lt"/>
              <a:buAutoNum type="arabicPeriod"/>
            </a:pPr>
            <a:endParaRPr lang="en-US" sz="900" dirty="0"/>
          </a:p>
        </p:txBody>
      </p:sp>
      <p:sp>
        <p:nvSpPr>
          <p:cNvPr id="9" name="Content Placeholder 8">
            <a:extLst>
              <a:ext uri="{FF2B5EF4-FFF2-40B4-BE49-F238E27FC236}">
                <a16:creationId xmlns:a16="http://schemas.microsoft.com/office/drawing/2014/main" id="{A1545394-EB51-4C24-9808-5A15B77C8F93}"/>
              </a:ext>
            </a:extLst>
          </p:cNvPr>
          <p:cNvSpPr>
            <a:spLocks noGrp="1"/>
          </p:cNvSpPr>
          <p:nvPr>
            <p:ph sz="quarter" idx="17"/>
          </p:nvPr>
        </p:nvSpPr>
        <p:spPr/>
        <p:txBody>
          <a:bodyPr/>
          <a:lstStyle/>
          <a:p>
            <a:endParaRPr lang="en-US" dirty="0"/>
          </a:p>
        </p:txBody>
      </p:sp>
      <p:sp>
        <p:nvSpPr>
          <p:cNvPr id="8" name="Title 7">
            <a:extLst>
              <a:ext uri="{FF2B5EF4-FFF2-40B4-BE49-F238E27FC236}">
                <a16:creationId xmlns:a16="http://schemas.microsoft.com/office/drawing/2014/main" id="{B8A853B8-C03A-44D9-84FE-991BF81992A6}"/>
              </a:ext>
            </a:extLst>
          </p:cNvPr>
          <p:cNvSpPr>
            <a:spLocks noGrp="1"/>
          </p:cNvSpPr>
          <p:nvPr>
            <p:ph type="title"/>
          </p:nvPr>
        </p:nvSpPr>
        <p:spPr>
          <a:xfrm>
            <a:off x="457200" y="1200150"/>
            <a:ext cx="2417762" cy="1524000"/>
          </a:xfrm>
        </p:spPr>
        <p:txBody>
          <a:bodyPr>
            <a:normAutofit fontScale="90000"/>
          </a:bodyPr>
          <a:lstStyle/>
          <a:p>
            <a:r>
              <a:rPr lang="en-US" dirty="0"/>
              <a:t>Vapor–Liquid-Mixture Interface Feature Conditions</a:t>
            </a:r>
          </a:p>
        </p:txBody>
      </p:sp>
      <p:pic>
        <p:nvPicPr>
          <p:cNvPr id="21" name="Picture 20">
            <a:extLst>
              <a:ext uri="{FF2B5EF4-FFF2-40B4-BE49-F238E27FC236}">
                <a16:creationId xmlns:a16="http://schemas.microsoft.com/office/drawing/2014/main" id="{A76145A3-AFF7-47C4-963E-EAD442F75FCC}"/>
              </a:ext>
            </a:extLst>
          </p:cNvPr>
          <p:cNvPicPr>
            <a:picLocks noChangeAspect="1"/>
          </p:cNvPicPr>
          <p:nvPr/>
        </p:nvPicPr>
        <p:blipFill>
          <a:blip r:embed="rId2"/>
          <a:stretch>
            <a:fillRect/>
          </a:stretch>
        </p:blipFill>
        <p:spPr>
          <a:xfrm>
            <a:off x="3271058" y="436766"/>
            <a:ext cx="9144000" cy="5119687"/>
          </a:xfrm>
          <a:prstGeom prst="rect">
            <a:avLst/>
          </a:prstGeom>
          <a:ln>
            <a:solidFill>
              <a:schemeClr val="bg2"/>
            </a:solidFill>
          </a:ln>
        </p:spPr>
      </p:pic>
      <p:sp>
        <p:nvSpPr>
          <p:cNvPr id="14" name="Oval 13">
            <a:extLst>
              <a:ext uri="{FF2B5EF4-FFF2-40B4-BE49-F238E27FC236}">
                <a16:creationId xmlns:a16="http://schemas.microsoft.com/office/drawing/2014/main" id="{05DD9ED9-0E48-40F1-A32F-23A0399CCCB5}"/>
              </a:ext>
            </a:extLst>
          </p:cNvPr>
          <p:cNvSpPr/>
          <p:nvPr/>
        </p:nvSpPr>
        <p:spPr>
          <a:xfrm>
            <a:off x="5742000" y="3034640"/>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1</a:t>
            </a:r>
            <a:endParaRPr lang="en-US" sz="1050" dirty="0"/>
          </a:p>
        </p:txBody>
      </p:sp>
      <p:sp>
        <p:nvSpPr>
          <p:cNvPr id="15" name="Oval 14">
            <a:extLst>
              <a:ext uri="{FF2B5EF4-FFF2-40B4-BE49-F238E27FC236}">
                <a16:creationId xmlns:a16="http://schemas.microsoft.com/office/drawing/2014/main" id="{2ABDA133-FD7F-41DE-987E-076ADF8C705C}"/>
              </a:ext>
            </a:extLst>
          </p:cNvPr>
          <p:cNvSpPr/>
          <p:nvPr/>
        </p:nvSpPr>
        <p:spPr>
          <a:xfrm>
            <a:off x="5741999" y="3263249"/>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2</a:t>
            </a:r>
            <a:endParaRPr lang="en-US" sz="1050" dirty="0"/>
          </a:p>
        </p:txBody>
      </p:sp>
      <p:sp>
        <p:nvSpPr>
          <p:cNvPr id="16" name="Oval 15">
            <a:extLst>
              <a:ext uri="{FF2B5EF4-FFF2-40B4-BE49-F238E27FC236}">
                <a16:creationId xmlns:a16="http://schemas.microsoft.com/office/drawing/2014/main" id="{511A2BC8-60D9-47D8-BC64-7D29E7EF77E9}"/>
              </a:ext>
            </a:extLst>
          </p:cNvPr>
          <p:cNvSpPr/>
          <p:nvPr/>
        </p:nvSpPr>
        <p:spPr>
          <a:xfrm>
            <a:off x="5742000" y="3520171"/>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788" dirty="0"/>
              <a:t>3</a:t>
            </a:r>
            <a:endParaRPr lang="en-US" sz="1050" dirty="0"/>
          </a:p>
        </p:txBody>
      </p:sp>
      <p:sp>
        <p:nvSpPr>
          <p:cNvPr id="17" name="Oval 16">
            <a:extLst>
              <a:ext uri="{FF2B5EF4-FFF2-40B4-BE49-F238E27FC236}">
                <a16:creationId xmlns:a16="http://schemas.microsoft.com/office/drawing/2014/main" id="{7FBAEC2D-CE2B-448D-A336-33D6C53380A3}"/>
              </a:ext>
            </a:extLst>
          </p:cNvPr>
          <p:cNvSpPr/>
          <p:nvPr/>
        </p:nvSpPr>
        <p:spPr>
          <a:xfrm>
            <a:off x="5742000" y="3954804"/>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4</a:t>
            </a:r>
            <a:endParaRPr lang="en-US" sz="1050" dirty="0"/>
          </a:p>
        </p:txBody>
      </p:sp>
    </p:spTree>
    <p:extLst>
      <p:ext uri="{BB962C8B-B14F-4D97-AF65-F5344CB8AC3E}">
        <p14:creationId xmlns:p14="http://schemas.microsoft.com/office/powerpoint/2010/main" val="4110855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0AF7466-9E2C-4533-B577-DF912C96D26F}"/>
              </a:ext>
            </a:extLst>
          </p:cNvPr>
          <p:cNvSpPr>
            <a:spLocks noGrp="1"/>
          </p:cNvSpPr>
          <p:nvPr>
            <p:ph sz="half" idx="18"/>
          </p:nvPr>
        </p:nvSpPr>
        <p:spPr>
          <a:xfrm>
            <a:off x="457200" y="3034640"/>
            <a:ext cx="2417762" cy="1877110"/>
          </a:xfrm>
        </p:spPr>
        <p:txBody>
          <a:bodyPr>
            <a:normAutofit fontScale="55000" lnSpcReduction="20000"/>
          </a:bodyPr>
          <a:lstStyle/>
          <a:p>
            <a:pPr marL="342900" indent="-342900">
              <a:lnSpc>
                <a:spcPct val="120000"/>
              </a:lnSpc>
              <a:spcBef>
                <a:spcPts val="700"/>
              </a:spcBef>
              <a:buFont typeface="+mj-lt"/>
              <a:buAutoNum type="arabicPeriod"/>
            </a:pPr>
            <a:r>
              <a:rPr lang="sv-SE" dirty="0"/>
              <a:t>Use a </a:t>
            </a:r>
            <a:r>
              <a:rPr lang="sv-SE" i="1" dirty="0"/>
              <a:t>Moving Mesh</a:t>
            </a:r>
            <a:r>
              <a:rPr lang="sv-SE" dirty="0"/>
              <a:t> with freely deforming domains adjacent to the droplet surface.</a:t>
            </a:r>
          </a:p>
          <a:p>
            <a:pPr marL="342900" indent="-342900">
              <a:lnSpc>
                <a:spcPct val="120000"/>
              </a:lnSpc>
              <a:spcBef>
                <a:spcPts val="700"/>
              </a:spcBef>
              <a:buFont typeface="+mj-lt"/>
              <a:buAutoNum type="arabicPeriod"/>
            </a:pPr>
            <a:r>
              <a:rPr lang="sv-SE" dirty="0"/>
              <a:t>Add a </a:t>
            </a:r>
            <a:r>
              <a:rPr lang="sv-SE" i="1" dirty="0"/>
              <a:t>Fluid-Fluid Interface</a:t>
            </a:r>
            <a:r>
              <a:rPr lang="sv-SE" dirty="0"/>
              <a:t> node to the fluid flow interface.</a:t>
            </a:r>
          </a:p>
          <a:p>
            <a:pPr marL="342900" indent="-342900">
              <a:lnSpc>
                <a:spcPct val="120000"/>
              </a:lnSpc>
              <a:spcBef>
                <a:spcPts val="700"/>
              </a:spcBef>
              <a:buFont typeface="+mj-lt"/>
              <a:buAutoNum type="arabicPeriod"/>
            </a:pPr>
            <a:r>
              <a:rPr lang="sv-SE" dirty="0"/>
              <a:t>Select the computed </a:t>
            </a:r>
            <a:r>
              <a:rPr lang="sv-SE" i="1" dirty="0"/>
              <a:t>Evaporative mass flux</a:t>
            </a:r>
            <a:r>
              <a:rPr lang="sv-SE" dirty="0"/>
              <a:t>. This is the net mass flux due to the evaporation, which drives the motion of the interface.  </a:t>
            </a:r>
          </a:p>
          <a:p>
            <a:pPr marL="342900" indent="-342900">
              <a:lnSpc>
                <a:spcPct val="120000"/>
              </a:lnSpc>
              <a:spcBef>
                <a:spcPts val="700"/>
              </a:spcBef>
              <a:buFont typeface="+mj-lt"/>
              <a:buAutoNum type="arabicPeriod"/>
            </a:pPr>
            <a:r>
              <a:rPr lang="sv-SE" dirty="0"/>
              <a:t>Select </a:t>
            </a:r>
            <a:r>
              <a:rPr lang="sv-SE" i="1" dirty="0"/>
              <a:t>Reverse normal direction </a:t>
            </a:r>
            <a:r>
              <a:rPr lang="sv-SE" dirty="0"/>
              <a:t>to make sure that the normal direction points to the liquid side. </a:t>
            </a:r>
          </a:p>
        </p:txBody>
      </p:sp>
      <p:sp>
        <p:nvSpPr>
          <p:cNvPr id="20" name="Content Placeholder 19">
            <a:extLst>
              <a:ext uri="{FF2B5EF4-FFF2-40B4-BE49-F238E27FC236}">
                <a16:creationId xmlns:a16="http://schemas.microsoft.com/office/drawing/2014/main" id="{05A68E17-5DB5-426B-B355-D52874CF8F2B}"/>
              </a:ext>
            </a:extLst>
          </p:cNvPr>
          <p:cNvSpPr>
            <a:spLocks noGrp="1"/>
          </p:cNvSpPr>
          <p:nvPr>
            <p:ph sz="quarter" idx="17"/>
          </p:nvPr>
        </p:nvSpPr>
        <p:spPr/>
        <p:txBody>
          <a:bodyPr/>
          <a:lstStyle/>
          <a:p>
            <a:endParaRPr lang="en-US" dirty="0"/>
          </a:p>
        </p:txBody>
      </p:sp>
      <p:sp>
        <p:nvSpPr>
          <p:cNvPr id="8" name="Title 7">
            <a:extLst>
              <a:ext uri="{FF2B5EF4-FFF2-40B4-BE49-F238E27FC236}">
                <a16:creationId xmlns:a16="http://schemas.microsoft.com/office/drawing/2014/main" id="{B8A853B8-C03A-44D9-84FE-991BF81992A6}"/>
              </a:ext>
            </a:extLst>
          </p:cNvPr>
          <p:cNvSpPr>
            <a:spLocks noGrp="1"/>
          </p:cNvSpPr>
          <p:nvPr>
            <p:ph type="title"/>
          </p:nvPr>
        </p:nvSpPr>
        <p:spPr/>
        <p:txBody>
          <a:bodyPr/>
          <a:lstStyle/>
          <a:p>
            <a:r>
              <a:rPr lang="en-US" dirty="0"/>
              <a:t>Droplet Surface Movement</a:t>
            </a:r>
          </a:p>
        </p:txBody>
      </p:sp>
      <p:pic>
        <p:nvPicPr>
          <p:cNvPr id="18" name="Picture 17">
            <a:extLst>
              <a:ext uri="{FF2B5EF4-FFF2-40B4-BE49-F238E27FC236}">
                <a16:creationId xmlns:a16="http://schemas.microsoft.com/office/drawing/2014/main" id="{9C8840CC-9A13-48F2-A19B-B54AA51D9CCB}"/>
              </a:ext>
            </a:extLst>
          </p:cNvPr>
          <p:cNvPicPr>
            <a:picLocks noChangeAspect="1"/>
          </p:cNvPicPr>
          <p:nvPr/>
        </p:nvPicPr>
        <p:blipFill>
          <a:blip r:embed="rId2"/>
          <a:stretch>
            <a:fillRect/>
          </a:stretch>
        </p:blipFill>
        <p:spPr>
          <a:xfrm>
            <a:off x="3271058" y="436765"/>
            <a:ext cx="9144000" cy="5119687"/>
          </a:xfrm>
          <a:prstGeom prst="rect">
            <a:avLst/>
          </a:prstGeom>
          <a:ln>
            <a:solidFill>
              <a:schemeClr val="bg2"/>
            </a:solidFill>
          </a:ln>
        </p:spPr>
      </p:pic>
      <p:sp>
        <p:nvSpPr>
          <p:cNvPr id="14" name="Oval 13">
            <a:extLst>
              <a:ext uri="{FF2B5EF4-FFF2-40B4-BE49-F238E27FC236}">
                <a16:creationId xmlns:a16="http://schemas.microsoft.com/office/drawing/2014/main" id="{05DD9ED9-0E48-40F1-A32F-23A0399CCCB5}"/>
              </a:ext>
            </a:extLst>
          </p:cNvPr>
          <p:cNvSpPr/>
          <p:nvPr/>
        </p:nvSpPr>
        <p:spPr>
          <a:xfrm>
            <a:off x="4492517" y="2076750"/>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1</a:t>
            </a:r>
            <a:endParaRPr lang="en-US" sz="1050" dirty="0"/>
          </a:p>
        </p:txBody>
      </p:sp>
    </p:spTree>
    <p:extLst>
      <p:ext uri="{BB962C8B-B14F-4D97-AF65-F5344CB8AC3E}">
        <p14:creationId xmlns:p14="http://schemas.microsoft.com/office/powerpoint/2010/main" val="3326574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0AF7466-9E2C-4533-B577-DF912C96D26F}"/>
              </a:ext>
            </a:extLst>
          </p:cNvPr>
          <p:cNvSpPr>
            <a:spLocks noGrp="1"/>
          </p:cNvSpPr>
          <p:nvPr>
            <p:ph sz="half" idx="18"/>
          </p:nvPr>
        </p:nvSpPr>
        <p:spPr>
          <a:xfrm>
            <a:off x="457200" y="3034640"/>
            <a:ext cx="2417762" cy="1922110"/>
          </a:xfrm>
        </p:spPr>
        <p:txBody>
          <a:bodyPr>
            <a:normAutofit fontScale="55000" lnSpcReduction="20000"/>
          </a:bodyPr>
          <a:lstStyle/>
          <a:p>
            <a:pPr marL="342900" indent="-342900">
              <a:lnSpc>
                <a:spcPct val="120000"/>
              </a:lnSpc>
              <a:spcBef>
                <a:spcPts val="700"/>
              </a:spcBef>
              <a:buFont typeface="+mj-lt"/>
              <a:buAutoNum type="arabicPeriod"/>
            </a:pPr>
            <a:r>
              <a:rPr lang="sv-SE" dirty="0"/>
              <a:t>Use a </a:t>
            </a:r>
            <a:r>
              <a:rPr lang="sv-SE" i="1" dirty="0"/>
              <a:t>Moving Mesh</a:t>
            </a:r>
            <a:r>
              <a:rPr lang="sv-SE" dirty="0"/>
              <a:t> with freely deforming domains adjacent to the droplet surface.</a:t>
            </a:r>
          </a:p>
          <a:p>
            <a:pPr marL="342900" indent="-342900">
              <a:lnSpc>
                <a:spcPct val="120000"/>
              </a:lnSpc>
              <a:spcBef>
                <a:spcPts val="700"/>
              </a:spcBef>
              <a:buFont typeface="+mj-lt"/>
              <a:buAutoNum type="arabicPeriod"/>
            </a:pPr>
            <a:r>
              <a:rPr lang="sv-SE" dirty="0"/>
              <a:t>Add a </a:t>
            </a:r>
            <a:r>
              <a:rPr lang="sv-SE" i="1" dirty="0"/>
              <a:t>Fluid-Fluid Interface</a:t>
            </a:r>
            <a:r>
              <a:rPr lang="sv-SE" dirty="0"/>
              <a:t> node to the fluid flow interface.</a:t>
            </a:r>
          </a:p>
          <a:p>
            <a:pPr marL="342900" indent="-342900">
              <a:lnSpc>
                <a:spcPct val="120000"/>
              </a:lnSpc>
              <a:spcBef>
                <a:spcPts val="700"/>
              </a:spcBef>
              <a:buFont typeface="+mj-lt"/>
              <a:buAutoNum type="arabicPeriod"/>
            </a:pPr>
            <a:r>
              <a:rPr lang="sv-SE" dirty="0"/>
              <a:t>Select the computed </a:t>
            </a:r>
            <a:r>
              <a:rPr lang="sv-SE" i="1" dirty="0"/>
              <a:t>Evaporative mass flux</a:t>
            </a:r>
            <a:r>
              <a:rPr lang="sv-SE" dirty="0"/>
              <a:t>. This is the net mass flux due to the evaporation, which drives the motion of the interface.  </a:t>
            </a:r>
          </a:p>
          <a:p>
            <a:pPr marL="342900" indent="-342900">
              <a:lnSpc>
                <a:spcPct val="120000"/>
              </a:lnSpc>
              <a:spcBef>
                <a:spcPts val="700"/>
              </a:spcBef>
              <a:buFont typeface="+mj-lt"/>
              <a:buAutoNum type="arabicPeriod"/>
            </a:pPr>
            <a:r>
              <a:rPr lang="sv-SE" dirty="0"/>
              <a:t>Select </a:t>
            </a:r>
            <a:r>
              <a:rPr lang="sv-SE" i="1" dirty="0"/>
              <a:t>Reverse normal direction </a:t>
            </a:r>
            <a:r>
              <a:rPr lang="sv-SE" dirty="0"/>
              <a:t>to make sure that the normal direction points to the liquid side. </a:t>
            </a:r>
          </a:p>
        </p:txBody>
      </p:sp>
      <p:sp>
        <p:nvSpPr>
          <p:cNvPr id="5" name="Content Placeholder 4">
            <a:extLst>
              <a:ext uri="{FF2B5EF4-FFF2-40B4-BE49-F238E27FC236}">
                <a16:creationId xmlns:a16="http://schemas.microsoft.com/office/drawing/2014/main" id="{C4D64C4C-E31B-4F99-93B3-9388F2073950}"/>
              </a:ext>
            </a:extLst>
          </p:cNvPr>
          <p:cNvSpPr>
            <a:spLocks noGrp="1"/>
          </p:cNvSpPr>
          <p:nvPr>
            <p:ph sz="quarter" idx="17"/>
          </p:nvPr>
        </p:nvSpPr>
        <p:spPr/>
        <p:txBody>
          <a:bodyPr/>
          <a:lstStyle/>
          <a:p>
            <a:endParaRPr lang="en-US" dirty="0"/>
          </a:p>
        </p:txBody>
      </p:sp>
      <p:sp>
        <p:nvSpPr>
          <p:cNvPr id="8" name="Title 7">
            <a:extLst>
              <a:ext uri="{FF2B5EF4-FFF2-40B4-BE49-F238E27FC236}">
                <a16:creationId xmlns:a16="http://schemas.microsoft.com/office/drawing/2014/main" id="{B8A853B8-C03A-44D9-84FE-991BF81992A6}"/>
              </a:ext>
            </a:extLst>
          </p:cNvPr>
          <p:cNvSpPr>
            <a:spLocks noGrp="1"/>
          </p:cNvSpPr>
          <p:nvPr>
            <p:ph type="title"/>
          </p:nvPr>
        </p:nvSpPr>
        <p:spPr/>
        <p:txBody>
          <a:bodyPr/>
          <a:lstStyle/>
          <a:p>
            <a:r>
              <a:rPr lang="en-US" dirty="0"/>
              <a:t>Droplet Surface Movement</a:t>
            </a:r>
          </a:p>
        </p:txBody>
      </p:sp>
      <p:pic>
        <p:nvPicPr>
          <p:cNvPr id="3" name="Picture 2">
            <a:extLst>
              <a:ext uri="{FF2B5EF4-FFF2-40B4-BE49-F238E27FC236}">
                <a16:creationId xmlns:a16="http://schemas.microsoft.com/office/drawing/2014/main" id="{90C51769-1CF2-4068-9E42-B8863F33C4B8}"/>
              </a:ext>
            </a:extLst>
          </p:cNvPr>
          <p:cNvPicPr>
            <a:picLocks noChangeAspect="1"/>
          </p:cNvPicPr>
          <p:nvPr/>
        </p:nvPicPr>
        <p:blipFill>
          <a:blip r:embed="rId2"/>
          <a:stretch>
            <a:fillRect/>
          </a:stretch>
        </p:blipFill>
        <p:spPr>
          <a:xfrm>
            <a:off x="3271058" y="436766"/>
            <a:ext cx="9144000" cy="5119687"/>
          </a:xfrm>
          <a:prstGeom prst="rect">
            <a:avLst/>
          </a:prstGeom>
          <a:ln>
            <a:solidFill>
              <a:schemeClr val="bg2"/>
            </a:solidFill>
          </a:ln>
        </p:spPr>
      </p:pic>
      <p:sp>
        <p:nvSpPr>
          <p:cNvPr id="14" name="Oval 13">
            <a:extLst>
              <a:ext uri="{FF2B5EF4-FFF2-40B4-BE49-F238E27FC236}">
                <a16:creationId xmlns:a16="http://schemas.microsoft.com/office/drawing/2014/main" id="{05DD9ED9-0E48-40F1-A32F-23A0399CCCB5}"/>
              </a:ext>
            </a:extLst>
          </p:cNvPr>
          <p:cNvSpPr/>
          <p:nvPr/>
        </p:nvSpPr>
        <p:spPr>
          <a:xfrm>
            <a:off x="5967000" y="3870410"/>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3</a:t>
            </a:r>
            <a:endParaRPr lang="en-US" sz="1050" dirty="0"/>
          </a:p>
        </p:txBody>
      </p:sp>
      <p:sp>
        <p:nvSpPr>
          <p:cNvPr id="15" name="Oval 14">
            <a:extLst>
              <a:ext uri="{FF2B5EF4-FFF2-40B4-BE49-F238E27FC236}">
                <a16:creationId xmlns:a16="http://schemas.microsoft.com/office/drawing/2014/main" id="{2ABDA133-FD7F-41DE-987E-076ADF8C705C}"/>
              </a:ext>
            </a:extLst>
          </p:cNvPr>
          <p:cNvSpPr/>
          <p:nvPr/>
        </p:nvSpPr>
        <p:spPr>
          <a:xfrm>
            <a:off x="5697000" y="4146750"/>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4</a:t>
            </a:r>
            <a:endParaRPr lang="en-US" sz="1050" dirty="0"/>
          </a:p>
        </p:txBody>
      </p:sp>
      <p:sp>
        <p:nvSpPr>
          <p:cNvPr id="9" name="Oval 8">
            <a:extLst>
              <a:ext uri="{FF2B5EF4-FFF2-40B4-BE49-F238E27FC236}">
                <a16:creationId xmlns:a16="http://schemas.microsoft.com/office/drawing/2014/main" id="{7C05A2BF-3507-4D28-9CAE-F7D0EF052A56}"/>
              </a:ext>
            </a:extLst>
          </p:cNvPr>
          <p:cNvSpPr/>
          <p:nvPr/>
        </p:nvSpPr>
        <p:spPr>
          <a:xfrm>
            <a:off x="4572000" y="2955157"/>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2</a:t>
            </a:r>
            <a:endParaRPr lang="en-US" sz="1050" dirty="0"/>
          </a:p>
        </p:txBody>
      </p:sp>
    </p:spTree>
    <p:extLst>
      <p:ext uri="{BB962C8B-B14F-4D97-AF65-F5344CB8AC3E}">
        <p14:creationId xmlns:p14="http://schemas.microsoft.com/office/powerpoint/2010/main" val="257252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0AF7466-9E2C-4533-B577-DF912C96D26F}"/>
              </a:ext>
            </a:extLst>
          </p:cNvPr>
          <p:cNvSpPr>
            <a:spLocks noGrp="1"/>
          </p:cNvSpPr>
          <p:nvPr>
            <p:ph sz="half" idx="18"/>
          </p:nvPr>
        </p:nvSpPr>
        <p:spPr>
          <a:xfrm>
            <a:off x="457200" y="3034640"/>
            <a:ext cx="2417762" cy="1670710"/>
          </a:xfrm>
        </p:spPr>
        <p:txBody>
          <a:bodyPr>
            <a:normAutofit/>
          </a:bodyPr>
          <a:lstStyle/>
          <a:p>
            <a:pPr marL="231775" indent="-225425">
              <a:buFont typeface="+mj-lt"/>
              <a:buAutoNum type="arabicPeriod"/>
            </a:pPr>
            <a:r>
              <a:rPr lang="sv-SE" sz="900" dirty="0"/>
              <a:t>Add a </a:t>
            </a:r>
            <a:r>
              <a:rPr lang="sv-SE" sz="900" i="1" dirty="0"/>
              <a:t>Boundary Heat Source</a:t>
            </a:r>
            <a:r>
              <a:rPr lang="sv-SE" sz="900" dirty="0"/>
              <a:t> feature to the heat transfer interface and apply it to the droplet surface. </a:t>
            </a:r>
          </a:p>
          <a:p>
            <a:pPr marL="231775" indent="-225425">
              <a:buFont typeface="+mj-lt"/>
              <a:buAutoNum type="arabicPeriod"/>
            </a:pPr>
            <a:r>
              <a:rPr lang="sv-SE" sz="900" dirty="0"/>
              <a:t>Select the computed </a:t>
            </a:r>
            <a:r>
              <a:rPr lang="sv-SE" sz="900" i="1" dirty="0"/>
              <a:t>Evaporative heat flux</a:t>
            </a:r>
            <a:r>
              <a:rPr lang="sv-SE" sz="900" dirty="0"/>
              <a:t>. This corresponds to the latent heat of evaporation. </a:t>
            </a:r>
          </a:p>
          <a:p>
            <a:pPr marL="6350" lvl="1" indent="-6350">
              <a:buNone/>
            </a:pPr>
            <a:r>
              <a:rPr lang="sv-SE" sz="900" dirty="0"/>
              <a:t>Note that the button next to the drop-down list can be use to navigate to the node that computes the heat flux.  </a:t>
            </a:r>
          </a:p>
          <a:p>
            <a:pPr marL="171450" indent="-165100">
              <a:buNone/>
            </a:pPr>
            <a:endParaRPr lang="en-US" sz="900" dirty="0"/>
          </a:p>
        </p:txBody>
      </p:sp>
      <p:sp>
        <p:nvSpPr>
          <p:cNvPr id="9" name="Content Placeholder 8">
            <a:extLst>
              <a:ext uri="{FF2B5EF4-FFF2-40B4-BE49-F238E27FC236}">
                <a16:creationId xmlns:a16="http://schemas.microsoft.com/office/drawing/2014/main" id="{A1545394-EB51-4C24-9808-5A15B77C8F93}"/>
              </a:ext>
            </a:extLst>
          </p:cNvPr>
          <p:cNvSpPr>
            <a:spLocks noGrp="1"/>
          </p:cNvSpPr>
          <p:nvPr>
            <p:ph sz="quarter" idx="17"/>
          </p:nvPr>
        </p:nvSpPr>
        <p:spPr/>
        <p:txBody>
          <a:bodyPr/>
          <a:lstStyle/>
          <a:p>
            <a:endParaRPr lang="en-US" dirty="0"/>
          </a:p>
        </p:txBody>
      </p:sp>
      <p:sp>
        <p:nvSpPr>
          <p:cNvPr id="8" name="Title 7">
            <a:extLst>
              <a:ext uri="{FF2B5EF4-FFF2-40B4-BE49-F238E27FC236}">
                <a16:creationId xmlns:a16="http://schemas.microsoft.com/office/drawing/2014/main" id="{B8A853B8-C03A-44D9-84FE-991BF81992A6}"/>
              </a:ext>
            </a:extLst>
          </p:cNvPr>
          <p:cNvSpPr>
            <a:spLocks noGrp="1"/>
          </p:cNvSpPr>
          <p:nvPr>
            <p:ph type="title"/>
          </p:nvPr>
        </p:nvSpPr>
        <p:spPr/>
        <p:txBody>
          <a:bodyPr/>
          <a:lstStyle/>
          <a:p>
            <a:r>
              <a:rPr lang="en-US" dirty="0"/>
              <a:t>Latent Heat of Evaporation</a:t>
            </a:r>
          </a:p>
        </p:txBody>
      </p:sp>
      <p:pic>
        <p:nvPicPr>
          <p:cNvPr id="11" name="Picture 10">
            <a:extLst>
              <a:ext uri="{FF2B5EF4-FFF2-40B4-BE49-F238E27FC236}">
                <a16:creationId xmlns:a16="http://schemas.microsoft.com/office/drawing/2014/main" id="{7ADB2734-588C-4423-95EE-15D762977B96}"/>
              </a:ext>
            </a:extLst>
          </p:cNvPr>
          <p:cNvPicPr>
            <a:picLocks noChangeAspect="1"/>
          </p:cNvPicPr>
          <p:nvPr/>
        </p:nvPicPr>
        <p:blipFill>
          <a:blip r:embed="rId2"/>
          <a:stretch>
            <a:fillRect/>
          </a:stretch>
        </p:blipFill>
        <p:spPr>
          <a:xfrm>
            <a:off x="3271058" y="435466"/>
            <a:ext cx="9144000" cy="5119687"/>
          </a:xfrm>
          <a:prstGeom prst="rect">
            <a:avLst/>
          </a:prstGeom>
          <a:ln>
            <a:solidFill>
              <a:schemeClr val="bg2"/>
            </a:solidFill>
          </a:ln>
        </p:spPr>
      </p:pic>
      <p:sp>
        <p:nvSpPr>
          <p:cNvPr id="14" name="Oval 13">
            <a:extLst>
              <a:ext uri="{FF2B5EF4-FFF2-40B4-BE49-F238E27FC236}">
                <a16:creationId xmlns:a16="http://schemas.microsoft.com/office/drawing/2014/main" id="{05DD9ED9-0E48-40F1-A32F-23A0399CCCB5}"/>
              </a:ext>
            </a:extLst>
          </p:cNvPr>
          <p:cNvSpPr/>
          <p:nvPr/>
        </p:nvSpPr>
        <p:spPr>
          <a:xfrm>
            <a:off x="5922000" y="3665725"/>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2</a:t>
            </a:r>
            <a:endParaRPr lang="en-US" sz="1050" dirty="0"/>
          </a:p>
        </p:txBody>
      </p:sp>
      <p:sp>
        <p:nvSpPr>
          <p:cNvPr id="12" name="Oval 11">
            <a:extLst>
              <a:ext uri="{FF2B5EF4-FFF2-40B4-BE49-F238E27FC236}">
                <a16:creationId xmlns:a16="http://schemas.microsoft.com/office/drawing/2014/main" id="{5B41EF45-3869-4D2B-8CAD-665E6D564BE7}"/>
              </a:ext>
            </a:extLst>
          </p:cNvPr>
          <p:cNvSpPr/>
          <p:nvPr/>
        </p:nvSpPr>
        <p:spPr>
          <a:xfrm>
            <a:off x="4518865" y="3034640"/>
            <a:ext cx="158965" cy="158965"/>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88" dirty="0"/>
              <a:t>1</a:t>
            </a:r>
            <a:endParaRPr lang="en-US" sz="1050" dirty="0"/>
          </a:p>
        </p:txBody>
      </p:sp>
    </p:spTree>
    <p:extLst>
      <p:ext uri="{BB962C8B-B14F-4D97-AF65-F5344CB8AC3E}">
        <p14:creationId xmlns:p14="http://schemas.microsoft.com/office/powerpoint/2010/main" val="2568184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46">
            <a:extLst>
              <a:ext uri="{FF2B5EF4-FFF2-40B4-BE49-F238E27FC236}">
                <a16:creationId xmlns:a16="http://schemas.microsoft.com/office/drawing/2014/main" id="{3B6F3731-C89E-428F-BE75-2207612B4E14}"/>
              </a:ext>
            </a:extLst>
          </p:cNvPr>
          <p:cNvSpPr>
            <a:spLocks noGrp="1"/>
          </p:cNvSpPr>
          <p:nvPr>
            <p:ph type="title"/>
          </p:nvPr>
        </p:nvSpPr>
        <p:spPr/>
        <p:txBody>
          <a:bodyPr/>
          <a:lstStyle/>
          <a:p>
            <a:r>
              <a:rPr lang="sv-SE" dirty="0"/>
              <a:t>Fluid Flow in the Vapor and Droplet</a:t>
            </a:r>
            <a:endParaRPr lang="en-US" dirty="0"/>
          </a:p>
        </p:txBody>
      </p:sp>
      <p:sp>
        <p:nvSpPr>
          <p:cNvPr id="49" name="Content Placeholder 48">
            <a:extLst>
              <a:ext uri="{FF2B5EF4-FFF2-40B4-BE49-F238E27FC236}">
                <a16:creationId xmlns:a16="http://schemas.microsoft.com/office/drawing/2014/main" id="{42B2F9E4-BFED-4990-99F8-774957F4BF43}"/>
              </a:ext>
            </a:extLst>
          </p:cNvPr>
          <p:cNvSpPr>
            <a:spLocks noGrp="1"/>
          </p:cNvSpPr>
          <p:nvPr>
            <p:ph sz="quarter" idx="11"/>
          </p:nvPr>
        </p:nvSpPr>
        <p:spPr/>
        <p:txBody>
          <a:bodyPr/>
          <a:lstStyle/>
          <a:p>
            <a:r>
              <a:rPr lang="sv-SE" dirty="0"/>
              <a:t> </a:t>
            </a:r>
            <a:endParaRPr lang="en-US" dirty="0"/>
          </a:p>
        </p:txBody>
      </p:sp>
      <p:sp>
        <p:nvSpPr>
          <p:cNvPr id="48" name="Content Placeholder 47">
            <a:extLst>
              <a:ext uri="{FF2B5EF4-FFF2-40B4-BE49-F238E27FC236}">
                <a16:creationId xmlns:a16="http://schemas.microsoft.com/office/drawing/2014/main" id="{67690A0C-39D4-49AD-849A-53FC93C2340D}"/>
              </a:ext>
            </a:extLst>
          </p:cNvPr>
          <p:cNvSpPr>
            <a:spLocks noGrp="1"/>
          </p:cNvSpPr>
          <p:nvPr>
            <p:ph sz="half" idx="10"/>
          </p:nvPr>
        </p:nvSpPr>
        <p:spPr/>
        <p:txBody>
          <a:bodyPr>
            <a:normAutofit/>
          </a:bodyPr>
          <a:lstStyle/>
          <a:p>
            <a:r>
              <a:rPr lang="sv-SE" sz="1200" dirty="0"/>
              <a:t>Fluid flow both in the surrounding vapor and the liquid droplet</a:t>
            </a:r>
          </a:p>
          <a:p>
            <a:r>
              <a:rPr lang="sv-SE" sz="1200" dirty="0"/>
              <a:t>Nonspherical droplet due to gravity and surface tension</a:t>
            </a:r>
          </a:p>
          <a:p>
            <a:r>
              <a:rPr lang="sv-SE" sz="1200" dirty="0"/>
              <a:t>Droplet liquid velocity driven by buoyancy due to temperature and compostion variations</a:t>
            </a:r>
          </a:p>
          <a:p>
            <a:r>
              <a:rPr lang="sv-SE" sz="1200" dirty="0"/>
              <a:t>Evaporation from the droplet causes it to shrink</a:t>
            </a:r>
          </a:p>
          <a:p>
            <a:pPr marL="0" indent="0">
              <a:buNone/>
            </a:pPr>
            <a:endParaRPr lang="en-US" sz="1200" dirty="0"/>
          </a:p>
        </p:txBody>
      </p:sp>
      <p:pic>
        <p:nvPicPr>
          <p:cNvPr id="3" name="Picture 2">
            <a:extLst>
              <a:ext uri="{FF2B5EF4-FFF2-40B4-BE49-F238E27FC236}">
                <a16:creationId xmlns:a16="http://schemas.microsoft.com/office/drawing/2014/main" id="{3E288B15-DD84-4D60-9F5D-D5DDFDF98501}"/>
              </a:ext>
            </a:extLst>
          </p:cNvPr>
          <p:cNvPicPr>
            <a:picLocks noChangeAspect="1"/>
          </p:cNvPicPr>
          <p:nvPr/>
        </p:nvPicPr>
        <p:blipFill>
          <a:blip r:embed="rId2"/>
          <a:stretch>
            <a:fillRect/>
          </a:stretch>
        </p:blipFill>
        <p:spPr>
          <a:xfrm>
            <a:off x="4212000" y="456750"/>
            <a:ext cx="2262160" cy="1885133"/>
          </a:xfrm>
          <a:prstGeom prst="rect">
            <a:avLst/>
          </a:prstGeom>
          <a:ln>
            <a:noFill/>
          </a:ln>
        </p:spPr>
      </p:pic>
      <p:sp>
        <p:nvSpPr>
          <p:cNvPr id="2" name="Text Placeholder 1">
            <a:extLst>
              <a:ext uri="{FF2B5EF4-FFF2-40B4-BE49-F238E27FC236}">
                <a16:creationId xmlns:a16="http://schemas.microsoft.com/office/drawing/2014/main" id="{15338E48-C7E1-4502-83A9-A289C76FEF7E}"/>
              </a:ext>
            </a:extLst>
          </p:cNvPr>
          <p:cNvSpPr>
            <a:spLocks noGrp="1"/>
          </p:cNvSpPr>
          <p:nvPr>
            <p:ph type="body" sz="quarter" idx="12"/>
          </p:nvPr>
        </p:nvSpPr>
        <p:spPr>
          <a:xfrm>
            <a:off x="4114800" y="4561350"/>
            <a:ext cx="3787200" cy="372600"/>
          </a:xfrm>
        </p:spPr>
        <p:txBody>
          <a:bodyPr>
            <a:normAutofit/>
          </a:bodyPr>
          <a:lstStyle/>
          <a:p>
            <a:r>
              <a:rPr lang="sv-SE" dirty="0"/>
              <a:t>Velocity in the vapor and the droplet at t = 0 s (upper left), t = 10 s (upper right), t = 100 s (lower left), and t = 1000 s (lower right).</a:t>
            </a:r>
            <a:endParaRPr lang="en-US" dirty="0"/>
          </a:p>
        </p:txBody>
      </p:sp>
      <p:pic>
        <p:nvPicPr>
          <p:cNvPr id="9" name="Picture 8">
            <a:extLst>
              <a:ext uri="{FF2B5EF4-FFF2-40B4-BE49-F238E27FC236}">
                <a16:creationId xmlns:a16="http://schemas.microsoft.com/office/drawing/2014/main" id="{D4BBC213-4FEE-4612-8D87-939286F43E59}"/>
              </a:ext>
            </a:extLst>
          </p:cNvPr>
          <p:cNvPicPr>
            <a:picLocks noChangeAspect="1"/>
          </p:cNvPicPr>
          <p:nvPr/>
        </p:nvPicPr>
        <p:blipFill>
          <a:blip r:embed="rId3"/>
          <a:stretch>
            <a:fillRect/>
          </a:stretch>
        </p:blipFill>
        <p:spPr>
          <a:xfrm>
            <a:off x="6750440" y="456750"/>
            <a:ext cx="2262160" cy="1885133"/>
          </a:xfrm>
          <a:prstGeom prst="rect">
            <a:avLst/>
          </a:prstGeom>
          <a:ln>
            <a:noFill/>
          </a:ln>
        </p:spPr>
      </p:pic>
      <p:pic>
        <p:nvPicPr>
          <p:cNvPr id="10" name="Picture 9">
            <a:extLst>
              <a:ext uri="{FF2B5EF4-FFF2-40B4-BE49-F238E27FC236}">
                <a16:creationId xmlns:a16="http://schemas.microsoft.com/office/drawing/2014/main" id="{2583E1EE-55A3-4260-A5BE-0C62C056E06A}"/>
              </a:ext>
            </a:extLst>
          </p:cNvPr>
          <p:cNvPicPr>
            <a:picLocks noChangeAspect="1"/>
          </p:cNvPicPr>
          <p:nvPr/>
        </p:nvPicPr>
        <p:blipFill>
          <a:blip r:embed="rId4"/>
          <a:stretch>
            <a:fillRect/>
          </a:stretch>
        </p:blipFill>
        <p:spPr>
          <a:xfrm>
            <a:off x="4212000" y="2520900"/>
            <a:ext cx="2262160" cy="1885133"/>
          </a:xfrm>
          <a:prstGeom prst="rect">
            <a:avLst/>
          </a:prstGeom>
          <a:ln>
            <a:noFill/>
          </a:ln>
        </p:spPr>
      </p:pic>
      <p:pic>
        <p:nvPicPr>
          <p:cNvPr id="11" name="Picture 10">
            <a:extLst>
              <a:ext uri="{FF2B5EF4-FFF2-40B4-BE49-F238E27FC236}">
                <a16:creationId xmlns:a16="http://schemas.microsoft.com/office/drawing/2014/main" id="{D00F4DF8-AD7D-4207-B650-28CAE3410A9D}"/>
              </a:ext>
            </a:extLst>
          </p:cNvPr>
          <p:cNvPicPr>
            <a:picLocks noChangeAspect="1"/>
          </p:cNvPicPr>
          <p:nvPr/>
        </p:nvPicPr>
        <p:blipFill>
          <a:blip r:embed="rId5"/>
          <a:stretch>
            <a:fillRect/>
          </a:stretch>
        </p:blipFill>
        <p:spPr>
          <a:xfrm>
            <a:off x="6750440" y="2520900"/>
            <a:ext cx="2262160" cy="1885133"/>
          </a:xfrm>
          <a:prstGeom prst="rect">
            <a:avLst/>
          </a:prstGeom>
          <a:ln>
            <a:noFill/>
          </a:ln>
        </p:spPr>
      </p:pic>
    </p:spTree>
    <p:extLst>
      <p:ext uri="{BB962C8B-B14F-4D97-AF65-F5344CB8AC3E}">
        <p14:creationId xmlns:p14="http://schemas.microsoft.com/office/powerpoint/2010/main" val="2157148832"/>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32A64E2E-5D94-46BF-AB1E-B6707C5B0CAD}" vid="{861E6718-AF25-4E70-A572-60E64A683E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14103</TotalTime>
  <Words>786</Words>
  <Application>Microsoft Office PowerPoint</Application>
  <PresentationFormat>On-screen Show (16:9)</PresentationFormat>
  <Paragraphs>96</Paragraphs>
  <Slides>13</Slides>
  <Notes>1</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Wingdings</vt:lpstr>
      <vt:lpstr>Lato Black</vt:lpstr>
      <vt:lpstr>Symbol</vt:lpstr>
      <vt:lpstr>Lato Light</vt:lpstr>
      <vt:lpstr>Cambria Math</vt:lpstr>
      <vt:lpstr>Calibri</vt:lpstr>
      <vt:lpstr>Arial</vt:lpstr>
      <vt:lpstr>Lato</vt:lpstr>
      <vt:lpstr>comsol</vt:lpstr>
      <vt:lpstr>Convective Evaporation of a Water–Acetone Droplet</vt:lpstr>
      <vt:lpstr>Background and Purpose</vt:lpstr>
      <vt:lpstr>Model Setup</vt:lpstr>
      <vt:lpstr>Vapor–Liquid-Mixture Interface Feature</vt:lpstr>
      <vt:lpstr>Vapor–Liquid-Mixture Interface Feature Conditions</vt:lpstr>
      <vt:lpstr>Droplet Surface Movement</vt:lpstr>
      <vt:lpstr>Droplet Surface Movement</vt:lpstr>
      <vt:lpstr>Latent Heat of Evaporation</vt:lpstr>
      <vt:lpstr>Fluid Flow in the Vapor and Droplet</vt:lpstr>
      <vt:lpstr>Acetone</vt:lpstr>
      <vt:lpstr>Temperature</vt:lpstr>
      <vt:lpstr>Droplet Evaporation</vt:lpstr>
      <vt:lpstr>Droplet Evaporation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Vapor Deposition of TiN for Hard Coating of Metal Cutting Tools</dc:title>
  <dc:creator>Daniel Ahlman</dc:creator>
  <cp:lastModifiedBy>Brenda Mullen</cp:lastModifiedBy>
  <cp:revision>124</cp:revision>
  <dcterms:created xsi:type="dcterms:W3CDTF">2024-06-10T11:52:43Z</dcterms:created>
  <dcterms:modified xsi:type="dcterms:W3CDTF">2024-08-21T16:18:48Z</dcterms:modified>
</cp:coreProperties>
</file>